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8" r:id="rId3"/>
    <p:sldId id="259" r:id="rId4"/>
    <p:sldId id="268" r:id="rId5"/>
    <p:sldId id="260" r:id="rId6"/>
    <p:sldId id="266" r:id="rId7"/>
    <p:sldId id="261" r:id="rId8"/>
    <p:sldId id="265" r:id="rId9"/>
    <p:sldId id="264" r:id="rId10"/>
    <p:sldId id="262" r:id="rId11"/>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1"/>
    <p:restoredTop sz="94638"/>
  </p:normalViewPr>
  <p:slideViewPr>
    <p:cSldViewPr snapToGrid="0">
      <p:cViewPr varScale="1">
        <p:scale>
          <a:sx n="113" d="100"/>
          <a:sy n="113" d="100"/>
        </p:scale>
        <p:origin x="984" y="176"/>
      </p:cViewPr>
      <p:guideLst>
        <p:guide orient="horz" pos="2160"/>
        <p:guide pos="3840"/>
      </p:guideLst>
    </p:cSldViewPr>
  </p:slideViewPr>
  <p:outlineViewPr>
    <p:cViewPr>
      <p:scale>
        <a:sx n="33" d="100"/>
        <a:sy n="33" d="100"/>
      </p:scale>
      <p:origin x="0" y="-216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0970AB-6882-42D4-AAF8-0EEB5B24813D}" type="doc">
      <dgm:prSet loTypeId="urn:microsoft.com/office/officeart/2018/5/layout/CenteredIconLabelDescriptionList" loCatId="icon" qsTypeId="urn:microsoft.com/office/officeart/2005/8/quickstyle/simple5" qsCatId="simple" csTypeId="urn:microsoft.com/office/officeart/2005/8/colors/accent3_2" csCatId="accent3" phldr="1"/>
      <dgm:spPr/>
      <dgm:t>
        <a:bodyPr/>
        <a:lstStyle/>
        <a:p>
          <a:endParaRPr lang="ru-RU"/>
        </a:p>
      </dgm:t>
    </dgm:pt>
    <dgm:pt modelId="{237A3DBE-442B-44CA-A74F-737E0CCBF3EA}">
      <dgm:prSet phldrT="[Text]"/>
      <dgm:spPr/>
      <dgm:t>
        <a:bodyPr/>
        <a:lstStyle/>
        <a:p>
          <a:pPr>
            <a:lnSpc>
              <a:spcPct val="100000"/>
            </a:lnSpc>
            <a:defRPr b="1"/>
          </a:pPr>
          <a:r>
            <a:rPr lang="en-US"/>
            <a:t>GLOBAL </a:t>
          </a:r>
        </a:p>
        <a:p>
          <a:pPr>
            <a:lnSpc>
              <a:spcPct val="100000"/>
            </a:lnSpc>
            <a:defRPr b="1"/>
          </a:pPr>
          <a:r>
            <a:rPr lang="en-US"/>
            <a:t>FLOW CONTROL MANAGEMENT</a:t>
          </a:r>
          <a:endParaRPr lang="ru-RU"/>
        </a:p>
      </dgm:t>
    </dgm:pt>
    <dgm:pt modelId="{1E9FE669-2924-4975-B581-7C42DBFACF06}" type="parTrans" cxnId="{96725481-66A4-4171-90D2-9EC118D10B8A}">
      <dgm:prSet/>
      <dgm:spPr/>
      <dgm:t>
        <a:bodyPr/>
        <a:lstStyle/>
        <a:p>
          <a:endParaRPr lang="ru-RU"/>
        </a:p>
      </dgm:t>
    </dgm:pt>
    <dgm:pt modelId="{5B19B05B-64D6-441C-9857-1E7451DEE7B0}" type="sibTrans" cxnId="{96725481-66A4-4171-90D2-9EC118D10B8A}">
      <dgm:prSet/>
      <dgm:spPr/>
      <dgm:t>
        <a:bodyPr/>
        <a:lstStyle/>
        <a:p>
          <a:endParaRPr lang="ru-RU"/>
        </a:p>
      </dgm:t>
    </dgm:pt>
    <dgm:pt modelId="{E38DA85D-5EB3-416C-BEE0-A6BF35A282AC}">
      <dgm:prSet phldrT="[Text]"/>
      <dgm:spPr/>
      <dgm:t>
        <a:bodyPr/>
        <a:lstStyle/>
        <a:p>
          <a:pPr>
            <a:lnSpc>
              <a:spcPct val="100000"/>
            </a:lnSpc>
          </a:pPr>
          <a:r>
            <a:rPr lang="en-US"/>
            <a:t>New Valves Supply/other equipment supply</a:t>
          </a:r>
          <a:endParaRPr lang="ru-RU"/>
        </a:p>
      </dgm:t>
    </dgm:pt>
    <dgm:pt modelId="{F52343C6-03FA-49CC-8418-61E4D3537EA7}" type="parTrans" cxnId="{DBE26065-5503-4980-9B13-AA98483BC45F}">
      <dgm:prSet/>
      <dgm:spPr/>
      <dgm:t>
        <a:bodyPr/>
        <a:lstStyle/>
        <a:p>
          <a:endParaRPr lang="ru-RU"/>
        </a:p>
      </dgm:t>
    </dgm:pt>
    <dgm:pt modelId="{988CC760-3CB7-4ED3-83A9-63ACD519FE52}" type="sibTrans" cxnId="{DBE26065-5503-4980-9B13-AA98483BC45F}">
      <dgm:prSet/>
      <dgm:spPr/>
      <dgm:t>
        <a:bodyPr/>
        <a:lstStyle/>
        <a:p>
          <a:endParaRPr lang="ru-RU"/>
        </a:p>
      </dgm:t>
    </dgm:pt>
    <dgm:pt modelId="{FE90E59E-E191-4566-B18D-EFFCC6877381}">
      <dgm:prSet phldrT="[Text]"/>
      <dgm:spPr/>
      <dgm:t>
        <a:bodyPr/>
        <a:lstStyle/>
        <a:p>
          <a:pPr>
            <a:lnSpc>
              <a:spcPct val="100000"/>
            </a:lnSpc>
          </a:pPr>
          <a:r>
            <a:rPr lang="en-US"/>
            <a:t>Localization of the Services incl. after maintenance service</a:t>
          </a:r>
          <a:endParaRPr lang="ru-RU"/>
        </a:p>
      </dgm:t>
    </dgm:pt>
    <dgm:pt modelId="{A890E950-C89E-4601-BFAB-AECE9D852D0A}" type="parTrans" cxnId="{A9F60D12-F572-44F7-9097-E0FD31C3836A}">
      <dgm:prSet/>
      <dgm:spPr/>
      <dgm:t>
        <a:bodyPr/>
        <a:lstStyle/>
        <a:p>
          <a:endParaRPr lang="ru-RU"/>
        </a:p>
      </dgm:t>
    </dgm:pt>
    <dgm:pt modelId="{A82372A3-F31A-48AC-B067-3FDE6DF79206}" type="sibTrans" cxnId="{A9F60D12-F572-44F7-9097-E0FD31C3836A}">
      <dgm:prSet/>
      <dgm:spPr/>
      <dgm:t>
        <a:bodyPr/>
        <a:lstStyle/>
        <a:p>
          <a:endParaRPr lang="ru-RU"/>
        </a:p>
      </dgm:t>
    </dgm:pt>
    <dgm:pt modelId="{2CEDB067-4F29-4BC4-90F2-7A0351E33F09}">
      <dgm:prSet phldrT="[Text]"/>
      <dgm:spPr/>
      <dgm:t>
        <a:bodyPr/>
        <a:lstStyle/>
        <a:p>
          <a:pPr>
            <a:lnSpc>
              <a:spcPct val="100000"/>
            </a:lnSpc>
          </a:pPr>
          <a:r>
            <a:rPr lang="en-US">
              <a:latin typeface="Arial MT"/>
              <a:cs typeface="Arial MT"/>
            </a:rPr>
            <a:t>Preventive &amp; Predictive Maintenance</a:t>
          </a:r>
          <a:endParaRPr lang="ru-RU"/>
        </a:p>
      </dgm:t>
    </dgm:pt>
    <dgm:pt modelId="{176274CC-C678-4FCB-8FAD-698D078C7F0E}" type="parTrans" cxnId="{247B2063-DC06-4C9A-828F-07EC0C1CE696}">
      <dgm:prSet/>
      <dgm:spPr/>
      <dgm:t>
        <a:bodyPr/>
        <a:lstStyle/>
        <a:p>
          <a:endParaRPr lang="ru-RU"/>
        </a:p>
      </dgm:t>
    </dgm:pt>
    <dgm:pt modelId="{0F5D610F-24D1-42D5-91D1-76EE023CE233}" type="sibTrans" cxnId="{247B2063-DC06-4C9A-828F-07EC0C1CE696}">
      <dgm:prSet/>
      <dgm:spPr/>
      <dgm:t>
        <a:bodyPr/>
        <a:lstStyle/>
        <a:p>
          <a:endParaRPr lang="ru-RU"/>
        </a:p>
      </dgm:t>
    </dgm:pt>
    <dgm:pt modelId="{590C8D68-F2D2-4BC7-9960-3DB6EF227895}">
      <dgm:prSet phldrT="[Text]"/>
      <dgm:spPr/>
      <dgm:t>
        <a:bodyPr/>
        <a:lstStyle/>
        <a:p>
          <a:pPr>
            <a:lnSpc>
              <a:spcPct val="100000"/>
            </a:lnSpc>
          </a:pPr>
          <a:r>
            <a:rPr lang="en-US">
              <a:latin typeface="Arial MT"/>
              <a:cs typeface="Arial MT"/>
            </a:rPr>
            <a:t>Control Valves Preservation</a:t>
          </a:r>
          <a:endParaRPr lang="ru-RU"/>
        </a:p>
      </dgm:t>
    </dgm:pt>
    <dgm:pt modelId="{286CEBEE-1B32-4F40-AC9D-908FF08D30B1}" type="parTrans" cxnId="{BE792ED0-0643-47D8-BE17-463A94A1D013}">
      <dgm:prSet/>
      <dgm:spPr/>
      <dgm:t>
        <a:bodyPr/>
        <a:lstStyle/>
        <a:p>
          <a:endParaRPr lang="ru-RU"/>
        </a:p>
      </dgm:t>
    </dgm:pt>
    <dgm:pt modelId="{49F02552-FF28-4424-9CF8-12249B6F08F6}" type="sibTrans" cxnId="{BE792ED0-0643-47D8-BE17-463A94A1D013}">
      <dgm:prSet/>
      <dgm:spPr/>
      <dgm:t>
        <a:bodyPr/>
        <a:lstStyle/>
        <a:p>
          <a:endParaRPr lang="ru-RU"/>
        </a:p>
      </dgm:t>
    </dgm:pt>
    <dgm:pt modelId="{B418EA29-9B38-45D0-8B74-64474BD7307B}">
      <dgm:prSet phldrT="[Text]"/>
      <dgm:spPr/>
      <dgm:t>
        <a:bodyPr/>
        <a:lstStyle/>
        <a:p>
          <a:pPr>
            <a:lnSpc>
              <a:spcPct val="100000"/>
            </a:lnSpc>
          </a:pPr>
          <a:r>
            <a:rPr lang="en-US"/>
            <a:t>Valves Warehouse Management incl Spare Parts supply</a:t>
          </a:r>
          <a:endParaRPr lang="ru-RU"/>
        </a:p>
      </dgm:t>
    </dgm:pt>
    <dgm:pt modelId="{D1A69669-3DF2-4BF9-BC94-3F4B2F68E1B9}" type="parTrans" cxnId="{8AF738C1-0A7A-4D88-8EC1-F4222763AF78}">
      <dgm:prSet/>
      <dgm:spPr/>
      <dgm:t>
        <a:bodyPr/>
        <a:lstStyle/>
        <a:p>
          <a:endParaRPr lang="ru-RU"/>
        </a:p>
      </dgm:t>
    </dgm:pt>
    <dgm:pt modelId="{F4EB7BB0-1E25-49C9-9445-9C5C82B557B4}" type="sibTrans" cxnId="{8AF738C1-0A7A-4D88-8EC1-F4222763AF78}">
      <dgm:prSet/>
      <dgm:spPr/>
      <dgm:t>
        <a:bodyPr/>
        <a:lstStyle/>
        <a:p>
          <a:endParaRPr lang="ru-RU"/>
        </a:p>
      </dgm:t>
    </dgm:pt>
    <dgm:pt modelId="{C2097C6D-286D-4D8A-8B8D-9580539FA8EE}">
      <dgm:prSet phldrT="[Text]"/>
      <dgm:spPr/>
      <dgm:t>
        <a:bodyPr/>
        <a:lstStyle/>
        <a:p>
          <a:pPr>
            <a:lnSpc>
              <a:spcPct val="100000"/>
            </a:lnSpc>
          </a:pPr>
          <a:r>
            <a:rPr lang="en-US"/>
            <a:t>Technical &amp; Engineering Support</a:t>
          </a:r>
          <a:endParaRPr lang="ru-RU"/>
        </a:p>
      </dgm:t>
    </dgm:pt>
    <dgm:pt modelId="{FA509035-7845-45F0-91EE-F6596FE9B08A}" type="parTrans" cxnId="{AD48A762-452F-48DE-8B3F-7B679AE493F1}">
      <dgm:prSet/>
      <dgm:spPr/>
      <dgm:t>
        <a:bodyPr/>
        <a:lstStyle/>
        <a:p>
          <a:endParaRPr lang="ru-RU"/>
        </a:p>
      </dgm:t>
    </dgm:pt>
    <dgm:pt modelId="{66CADB73-0709-4D3B-8407-9E1F42A98E0D}" type="sibTrans" cxnId="{AD48A762-452F-48DE-8B3F-7B679AE493F1}">
      <dgm:prSet/>
      <dgm:spPr/>
      <dgm:t>
        <a:bodyPr/>
        <a:lstStyle/>
        <a:p>
          <a:endParaRPr lang="ru-RU"/>
        </a:p>
      </dgm:t>
    </dgm:pt>
    <dgm:pt modelId="{0FA1D3D5-D843-47FE-8C32-F6CED5C91D4A}" type="pres">
      <dgm:prSet presAssocID="{140970AB-6882-42D4-AAF8-0EEB5B24813D}" presName="root" presStyleCnt="0">
        <dgm:presLayoutVars>
          <dgm:dir/>
          <dgm:resizeHandles val="exact"/>
        </dgm:presLayoutVars>
      </dgm:prSet>
      <dgm:spPr/>
    </dgm:pt>
    <dgm:pt modelId="{061A105C-DE53-4FE7-9B0A-9DCDF07E9E7C}" type="pres">
      <dgm:prSet presAssocID="{237A3DBE-442B-44CA-A74F-737E0CCBF3EA}" presName="compNode" presStyleCnt="0"/>
      <dgm:spPr/>
    </dgm:pt>
    <dgm:pt modelId="{9F86943E-6442-4D4F-A378-3E8C2A0E6A9D}" type="pres">
      <dgm:prSet presAssocID="{237A3DBE-442B-44CA-A74F-737E0CCBF3EA}"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lobe"/>
        </a:ext>
      </dgm:extLst>
    </dgm:pt>
    <dgm:pt modelId="{AACA2808-7728-4423-BB3B-83ABECC96BCE}" type="pres">
      <dgm:prSet presAssocID="{237A3DBE-442B-44CA-A74F-737E0CCBF3EA}" presName="iconSpace" presStyleCnt="0"/>
      <dgm:spPr/>
    </dgm:pt>
    <dgm:pt modelId="{969F70C6-F66C-4CEC-A47B-6C726B45ACDD}" type="pres">
      <dgm:prSet presAssocID="{237A3DBE-442B-44CA-A74F-737E0CCBF3EA}" presName="parTx" presStyleLbl="revTx" presStyleIdx="0" presStyleCnt="2">
        <dgm:presLayoutVars>
          <dgm:chMax val="0"/>
          <dgm:chPref val="0"/>
        </dgm:presLayoutVars>
      </dgm:prSet>
      <dgm:spPr/>
    </dgm:pt>
    <dgm:pt modelId="{C74B61B0-EA92-4B56-B22D-8FE108343FF3}" type="pres">
      <dgm:prSet presAssocID="{237A3DBE-442B-44CA-A74F-737E0CCBF3EA}" presName="txSpace" presStyleCnt="0"/>
      <dgm:spPr/>
    </dgm:pt>
    <dgm:pt modelId="{6CF5F651-124D-40D3-B3FD-7833D00F43ED}" type="pres">
      <dgm:prSet presAssocID="{237A3DBE-442B-44CA-A74F-737E0CCBF3EA}" presName="desTx" presStyleLbl="revTx" presStyleIdx="1" presStyleCnt="2">
        <dgm:presLayoutVars/>
      </dgm:prSet>
      <dgm:spPr/>
    </dgm:pt>
  </dgm:ptLst>
  <dgm:cxnLst>
    <dgm:cxn modelId="{A9F60D12-F572-44F7-9097-E0FD31C3836A}" srcId="{237A3DBE-442B-44CA-A74F-737E0CCBF3EA}" destId="{FE90E59E-E191-4566-B18D-EFFCC6877381}" srcOrd="2" destOrd="0" parTransId="{A890E950-C89E-4601-BFAB-AECE9D852D0A}" sibTransId="{A82372A3-F31A-48AC-B067-3FDE6DF79206}"/>
    <dgm:cxn modelId="{D6D6C527-E124-5B48-B3B0-6FBA51FAEF79}" type="presOf" srcId="{E38DA85D-5EB3-416C-BEE0-A6BF35A282AC}" destId="{6CF5F651-124D-40D3-B3FD-7833D00F43ED}" srcOrd="0" destOrd="0" presId="urn:microsoft.com/office/officeart/2018/5/layout/CenteredIconLabelDescriptionList"/>
    <dgm:cxn modelId="{ADCDF12C-D54D-9F42-BAAE-7B77C267DB9B}" type="presOf" srcId="{B418EA29-9B38-45D0-8B74-64474BD7307B}" destId="{6CF5F651-124D-40D3-B3FD-7833D00F43ED}" srcOrd="0" destOrd="5" presId="urn:microsoft.com/office/officeart/2018/5/layout/CenteredIconLabelDescriptionList"/>
    <dgm:cxn modelId="{56BD9936-D22A-9A4F-A70A-F02C720AD205}" type="presOf" srcId="{2CEDB067-4F29-4BC4-90F2-7A0351E33F09}" destId="{6CF5F651-124D-40D3-B3FD-7833D00F43ED}" srcOrd="0" destOrd="3" presId="urn:microsoft.com/office/officeart/2018/5/layout/CenteredIconLabelDescriptionList"/>
    <dgm:cxn modelId="{8E21B043-756A-FE46-B84C-D44DB4849BBE}" type="presOf" srcId="{590C8D68-F2D2-4BC7-9960-3DB6EF227895}" destId="{6CF5F651-124D-40D3-B3FD-7833D00F43ED}" srcOrd="0" destOrd="4" presId="urn:microsoft.com/office/officeart/2018/5/layout/CenteredIconLabelDescriptionList"/>
    <dgm:cxn modelId="{AD48A762-452F-48DE-8B3F-7B679AE493F1}" srcId="{237A3DBE-442B-44CA-A74F-737E0CCBF3EA}" destId="{C2097C6D-286D-4D8A-8B8D-9580539FA8EE}" srcOrd="1" destOrd="0" parTransId="{FA509035-7845-45F0-91EE-F6596FE9B08A}" sibTransId="{66CADB73-0709-4D3B-8407-9E1F42A98E0D}"/>
    <dgm:cxn modelId="{247B2063-DC06-4C9A-828F-07EC0C1CE696}" srcId="{237A3DBE-442B-44CA-A74F-737E0CCBF3EA}" destId="{2CEDB067-4F29-4BC4-90F2-7A0351E33F09}" srcOrd="3" destOrd="0" parTransId="{176274CC-C678-4FCB-8FAD-698D078C7F0E}" sibTransId="{0F5D610F-24D1-42D5-91D1-76EE023CE233}"/>
    <dgm:cxn modelId="{DBE26065-5503-4980-9B13-AA98483BC45F}" srcId="{237A3DBE-442B-44CA-A74F-737E0CCBF3EA}" destId="{E38DA85D-5EB3-416C-BEE0-A6BF35A282AC}" srcOrd="0" destOrd="0" parTransId="{F52343C6-03FA-49CC-8418-61E4D3537EA7}" sibTransId="{988CC760-3CB7-4ED3-83A9-63ACD519FE52}"/>
    <dgm:cxn modelId="{96725481-66A4-4171-90D2-9EC118D10B8A}" srcId="{140970AB-6882-42D4-AAF8-0EEB5B24813D}" destId="{237A3DBE-442B-44CA-A74F-737E0CCBF3EA}" srcOrd="0" destOrd="0" parTransId="{1E9FE669-2924-4975-B581-7C42DBFACF06}" sibTransId="{5B19B05B-64D6-441C-9857-1E7451DEE7B0}"/>
    <dgm:cxn modelId="{F1277A9E-C8FD-C84B-A2BB-50AECDEA9FFF}" type="presOf" srcId="{FE90E59E-E191-4566-B18D-EFFCC6877381}" destId="{6CF5F651-124D-40D3-B3FD-7833D00F43ED}" srcOrd="0" destOrd="2" presId="urn:microsoft.com/office/officeart/2018/5/layout/CenteredIconLabelDescriptionList"/>
    <dgm:cxn modelId="{B69962AB-CA7D-7A4D-BD66-E6D1FB744523}" type="presOf" srcId="{237A3DBE-442B-44CA-A74F-737E0CCBF3EA}" destId="{969F70C6-F66C-4CEC-A47B-6C726B45ACDD}" srcOrd="0" destOrd="0" presId="urn:microsoft.com/office/officeart/2018/5/layout/CenteredIconLabelDescriptionList"/>
    <dgm:cxn modelId="{8AF738C1-0A7A-4D88-8EC1-F4222763AF78}" srcId="{237A3DBE-442B-44CA-A74F-737E0CCBF3EA}" destId="{B418EA29-9B38-45D0-8B74-64474BD7307B}" srcOrd="5" destOrd="0" parTransId="{D1A69669-3DF2-4BF9-BC94-3F4B2F68E1B9}" sibTransId="{F4EB7BB0-1E25-49C9-9445-9C5C82B557B4}"/>
    <dgm:cxn modelId="{BE792ED0-0643-47D8-BE17-463A94A1D013}" srcId="{237A3DBE-442B-44CA-A74F-737E0CCBF3EA}" destId="{590C8D68-F2D2-4BC7-9960-3DB6EF227895}" srcOrd="4" destOrd="0" parTransId="{286CEBEE-1B32-4F40-AC9D-908FF08D30B1}" sibTransId="{49F02552-FF28-4424-9CF8-12249B6F08F6}"/>
    <dgm:cxn modelId="{26B72BDC-8420-5B4E-97D9-5B62765B992F}" type="presOf" srcId="{140970AB-6882-42D4-AAF8-0EEB5B24813D}" destId="{0FA1D3D5-D843-47FE-8C32-F6CED5C91D4A}" srcOrd="0" destOrd="0" presId="urn:microsoft.com/office/officeart/2018/5/layout/CenteredIconLabelDescriptionList"/>
    <dgm:cxn modelId="{A868BBFA-7D76-564C-AAC2-8FBF63F47661}" type="presOf" srcId="{C2097C6D-286D-4D8A-8B8D-9580539FA8EE}" destId="{6CF5F651-124D-40D3-B3FD-7833D00F43ED}" srcOrd="0" destOrd="1" presId="urn:microsoft.com/office/officeart/2018/5/layout/CenteredIconLabelDescriptionList"/>
    <dgm:cxn modelId="{7ED9AAFF-4CA8-9D44-9E7B-50015B0EB48F}" type="presParOf" srcId="{0FA1D3D5-D843-47FE-8C32-F6CED5C91D4A}" destId="{061A105C-DE53-4FE7-9B0A-9DCDF07E9E7C}" srcOrd="0" destOrd="0" presId="urn:microsoft.com/office/officeart/2018/5/layout/CenteredIconLabelDescriptionList"/>
    <dgm:cxn modelId="{30FA845E-0E08-7C43-8F23-C538170502E9}" type="presParOf" srcId="{061A105C-DE53-4FE7-9B0A-9DCDF07E9E7C}" destId="{9F86943E-6442-4D4F-A378-3E8C2A0E6A9D}" srcOrd="0" destOrd="0" presId="urn:microsoft.com/office/officeart/2018/5/layout/CenteredIconLabelDescriptionList"/>
    <dgm:cxn modelId="{3F129DE3-9398-1B4C-A9E8-75C750919BB8}" type="presParOf" srcId="{061A105C-DE53-4FE7-9B0A-9DCDF07E9E7C}" destId="{AACA2808-7728-4423-BB3B-83ABECC96BCE}" srcOrd="1" destOrd="0" presId="urn:microsoft.com/office/officeart/2018/5/layout/CenteredIconLabelDescriptionList"/>
    <dgm:cxn modelId="{6F88C8BA-74E9-E447-AE70-3B92580BE709}" type="presParOf" srcId="{061A105C-DE53-4FE7-9B0A-9DCDF07E9E7C}" destId="{969F70C6-F66C-4CEC-A47B-6C726B45ACDD}" srcOrd="2" destOrd="0" presId="urn:microsoft.com/office/officeart/2018/5/layout/CenteredIconLabelDescriptionList"/>
    <dgm:cxn modelId="{EB8945D5-407E-6943-A2EE-65FF6321B768}" type="presParOf" srcId="{061A105C-DE53-4FE7-9B0A-9DCDF07E9E7C}" destId="{C74B61B0-EA92-4B56-B22D-8FE108343FF3}" srcOrd="3" destOrd="0" presId="urn:microsoft.com/office/officeart/2018/5/layout/CenteredIconLabelDescriptionList"/>
    <dgm:cxn modelId="{CEFE25CC-1C2B-1A40-A5A3-8D722E4DA228}" type="presParOf" srcId="{061A105C-DE53-4FE7-9B0A-9DCDF07E9E7C}" destId="{6CF5F651-124D-40D3-B3FD-7833D00F43ED}"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6943E-6442-4D4F-A378-3E8C2A0E6A9D}">
      <dsp:nvSpPr>
        <dsp:cNvPr id="0" name=""/>
        <dsp:cNvSpPr/>
      </dsp:nvSpPr>
      <dsp:spPr>
        <a:xfrm>
          <a:off x="2732805" y="1043181"/>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69F70C6-F66C-4CEC-A47B-6C726B45ACDD}">
      <dsp:nvSpPr>
        <dsp:cNvPr id="0" name=""/>
        <dsp:cNvSpPr/>
      </dsp:nvSpPr>
      <dsp:spPr>
        <a:xfrm>
          <a:off x="1328805" y="2726342"/>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defRPr b="1"/>
          </a:pPr>
          <a:r>
            <a:rPr lang="en-US" sz="1700" kern="1200"/>
            <a:t>GLOBAL </a:t>
          </a:r>
        </a:p>
        <a:p>
          <a:pPr marL="0" lvl="0" indent="0" algn="ctr" defTabSz="755650">
            <a:lnSpc>
              <a:spcPct val="100000"/>
            </a:lnSpc>
            <a:spcBef>
              <a:spcPct val="0"/>
            </a:spcBef>
            <a:spcAft>
              <a:spcPct val="35000"/>
            </a:spcAft>
            <a:buNone/>
            <a:defRPr b="1"/>
          </a:pPr>
          <a:r>
            <a:rPr lang="en-US" sz="1700" kern="1200"/>
            <a:t>FLOW CONTROL MANAGEMENT</a:t>
          </a:r>
          <a:endParaRPr lang="ru-RU" sz="1700" kern="1200"/>
        </a:p>
      </dsp:txBody>
      <dsp:txXfrm>
        <a:off x="1328805" y="2726342"/>
        <a:ext cx="4320000" cy="648000"/>
      </dsp:txXfrm>
    </dsp:sp>
    <dsp:sp modelId="{6CF5F651-124D-40D3-B3FD-7833D00F43ED}">
      <dsp:nvSpPr>
        <dsp:cNvPr id="0" name=""/>
        <dsp:cNvSpPr/>
      </dsp:nvSpPr>
      <dsp:spPr>
        <a:xfrm>
          <a:off x="1328805" y="3453951"/>
          <a:ext cx="4320000" cy="1569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New Valves Supply/other equipment supply</a:t>
          </a:r>
          <a:endParaRPr lang="ru-RU" sz="1300" kern="1200"/>
        </a:p>
        <a:p>
          <a:pPr marL="0" lvl="0" indent="0" algn="ctr" defTabSz="577850">
            <a:lnSpc>
              <a:spcPct val="100000"/>
            </a:lnSpc>
            <a:spcBef>
              <a:spcPct val="0"/>
            </a:spcBef>
            <a:spcAft>
              <a:spcPct val="35000"/>
            </a:spcAft>
            <a:buNone/>
          </a:pPr>
          <a:r>
            <a:rPr lang="en-US" sz="1300" kern="1200"/>
            <a:t>Technical &amp; Engineering Support</a:t>
          </a:r>
          <a:endParaRPr lang="ru-RU" sz="1300" kern="1200"/>
        </a:p>
        <a:p>
          <a:pPr marL="0" lvl="0" indent="0" algn="ctr" defTabSz="577850">
            <a:lnSpc>
              <a:spcPct val="100000"/>
            </a:lnSpc>
            <a:spcBef>
              <a:spcPct val="0"/>
            </a:spcBef>
            <a:spcAft>
              <a:spcPct val="35000"/>
            </a:spcAft>
            <a:buNone/>
          </a:pPr>
          <a:r>
            <a:rPr lang="en-US" sz="1300" kern="1200"/>
            <a:t>Localization of the Services incl. after maintenance service</a:t>
          </a:r>
          <a:endParaRPr lang="ru-RU" sz="1300" kern="1200"/>
        </a:p>
        <a:p>
          <a:pPr marL="0" lvl="0" indent="0" algn="ctr" defTabSz="577850">
            <a:lnSpc>
              <a:spcPct val="100000"/>
            </a:lnSpc>
            <a:spcBef>
              <a:spcPct val="0"/>
            </a:spcBef>
            <a:spcAft>
              <a:spcPct val="35000"/>
            </a:spcAft>
            <a:buNone/>
          </a:pPr>
          <a:r>
            <a:rPr lang="en-US" sz="1300" kern="1200">
              <a:latin typeface="Arial MT"/>
              <a:cs typeface="Arial MT"/>
            </a:rPr>
            <a:t>Preventive &amp; Predictive Maintenance</a:t>
          </a:r>
          <a:endParaRPr lang="ru-RU" sz="1300" kern="1200"/>
        </a:p>
        <a:p>
          <a:pPr marL="0" lvl="0" indent="0" algn="ctr" defTabSz="577850">
            <a:lnSpc>
              <a:spcPct val="100000"/>
            </a:lnSpc>
            <a:spcBef>
              <a:spcPct val="0"/>
            </a:spcBef>
            <a:spcAft>
              <a:spcPct val="35000"/>
            </a:spcAft>
            <a:buNone/>
          </a:pPr>
          <a:r>
            <a:rPr lang="en-US" sz="1300" kern="1200">
              <a:latin typeface="Arial MT"/>
              <a:cs typeface="Arial MT"/>
            </a:rPr>
            <a:t>Control Valves Preservation</a:t>
          </a:r>
          <a:endParaRPr lang="ru-RU" sz="1300" kern="1200"/>
        </a:p>
        <a:p>
          <a:pPr marL="0" lvl="0" indent="0" algn="ctr" defTabSz="577850">
            <a:lnSpc>
              <a:spcPct val="100000"/>
            </a:lnSpc>
            <a:spcBef>
              <a:spcPct val="0"/>
            </a:spcBef>
            <a:spcAft>
              <a:spcPct val="35000"/>
            </a:spcAft>
            <a:buNone/>
          </a:pPr>
          <a:r>
            <a:rPr lang="en-US" sz="1300" kern="1200"/>
            <a:t>Valves Warehouse Management incl Spare Parts supply</a:t>
          </a:r>
          <a:endParaRPr lang="ru-RU" sz="1300" kern="1200"/>
        </a:p>
      </dsp:txBody>
      <dsp:txXfrm>
        <a:off x="1328805" y="3453951"/>
        <a:ext cx="4320000" cy="1569703"/>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F61633-6477-E34E-B336-7E6DC069265A}" type="datetimeFigureOut">
              <a:rPr lang="en-KZ" smtClean="0"/>
              <a:t>21.07.2026</a:t>
            </a:fld>
            <a:endParaRPr lang="en-K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48EAF-8998-E64F-A2C6-E6C2180FCD87}" type="slidenum">
              <a:rPr lang="en-KZ" smtClean="0"/>
              <a:t>‹#›</a:t>
            </a:fld>
            <a:endParaRPr lang="en-KZ"/>
          </a:p>
        </p:txBody>
      </p:sp>
    </p:spTree>
    <p:extLst>
      <p:ext uri="{BB962C8B-B14F-4D97-AF65-F5344CB8AC3E}">
        <p14:creationId xmlns:p14="http://schemas.microsoft.com/office/powerpoint/2010/main" val="828703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7A548EAF-8998-E64F-A2C6-E6C2180FCD87}" type="slidenum">
              <a:rPr lang="en-KZ" smtClean="0"/>
              <a:t>2</a:t>
            </a:fld>
            <a:endParaRPr lang="en-KZ"/>
          </a:p>
        </p:txBody>
      </p:sp>
    </p:spTree>
    <p:extLst>
      <p:ext uri="{BB962C8B-B14F-4D97-AF65-F5344CB8AC3E}">
        <p14:creationId xmlns:p14="http://schemas.microsoft.com/office/powerpoint/2010/main" val="2121696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Z" dirty="0"/>
          </a:p>
        </p:txBody>
      </p:sp>
      <p:sp>
        <p:nvSpPr>
          <p:cNvPr id="4" name="Slide Number Placeholder 3"/>
          <p:cNvSpPr>
            <a:spLocks noGrp="1"/>
          </p:cNvSpPr>
          <p:nvPr>
            <p:ph type="sldNum" sz="quarter" idx="5"/>
          </p:nvPr>
        </p:nvSpPr>
        <p:spPr/>
        <p:txBody>
          <a:bodyPr/>
          <a:lstStyle/>
          <a:p>
            <a:fld id="{7A548EAF-8998-E64F-A2C6-E6C2180FCD87}" type="slidenum">
              <a:rPr lang="en-KZ" smtClean="0"/>
              <a:t>3</a:t>
            </a:fld>
            <a:endParaRPr lang="en-KZ"/>
          </a:p>
        </p:txBody>
      </p:sp>
    </p:spTree>
    <p:extLst>
      <p:ext uri="{BB962C8B-B14F-4D97-AF65-F5344CB8AC3E}">
        <p14:creationId xmlns:p14="http://schemas.microsoft.com/office/powerpoint/2010/main" val="1538717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5FCC1-6BD8-01F8-812E-8AC070D2F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2CCC2-E0AC-6DE8-29F9-56112B63C7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DD821-4CA8-ECB2-263D-103D702FC823}"/>
              </a:ext>
            </a:extLst>
          </p:cNvPr>
          <p:cNvSpPr>
            <a:spLocks noGrp="1"/>
          </p:cNvSpPr>
          <p:nvPr>
            <p:ph type="body" idx="1"/>
          </p:nvPr>
        </p:nvSpPr>
        <p:spPr/>
        <p:txBody>
          <a:bodyPr/>
          <a:lstStyle/>
          <a:p>
            <a:endParaRPr lang="en-KZ"/>
          </a:p>
        </p:txBody>
      </p:sp>
      <p:sp>
        <p:nvSpPr>
          <p:cNvPr id="4" name="Slide Number Placeholder 3">
            <a:extLst>
              <a:ext uri="{FF2B5EF4-FFF2-40B4-BE49-F238E27FC236}">
                <a16:creationId xmlns:a16="http://schemas.microsoft.com/office/drawing/2014/main" id="{1ED360DD-65AC-4D1A-9985-DA2BDBD07E4F}"/>
              </a:ext>
            </a:extLst>
          </p:cNvPr>
          <p:cNvSpPr>
            <a:spLocks noGrp="1"/>
          </p:cNvSpPr>
          <p:nvPr>
            <p:ph type="sldNum" sz="quarter" idx="5"/>
          </p:nvPr>
        </p:nvSpPr>
        <p:spPr/>
        <p:txBody>
          <a:bodyPr/>
          <a:lstStyle/>
          <a:p>
            <a:fld id="{7A548EAF-8998-E64F-A2C6-E6C2180FCD87}" type="slidenum">
              <a:rPr lang="en-KZ" smtClean="0"/>
              <a:t>4</a:t>
            </a:fld>
            <a:endParaRPr lang="en-KZ"/>
          </a:p>
        </p:txBody>
      </p:sp>
    </p:spTree>
    <p:extLst>
      <p:ext uri="{BB962C8B-B14F-4D97-AF65-F5344CB8AC3E}">
        <p14:creationId xmlns:p14="http://schemas.microsoft.com/office/powerpoint/2010/main" val="3755355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0847-4D0C-FE7F-1174-D1C2454C00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BA0B9EEF-51DB-2D87-38DD-7599F28F79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F885D521-A75E-B6A8-D088-E88366821176}"/>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5" name="Footer Placeholder 4">
            <a:extLst>
              <a:ext uri="{FF2B5EF4-FFF2-40B4-BE49-F238E27FC236}">
                <a16:creationId xmlns:a16="http://schemas.microsoft.com/office/drawing/2014/main" id="{0A8C931F-ED87-6D95-1640-05CDE7A7252B}"/>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D26B1000-3E67-CC2C-0491-A79070AC9C0E}"/>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2847705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26FC6-79CB-330B-B9CC-08986135AAB7}"/>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85BC821C-5B00-D423-856D-6DD57842FC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BFD1F29F-703E-4E62-6C5C-C4288400D19C}"/>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5" name="Footer Placeholder 4">
            <a:extLst>
              <a:ext uri="{FF2B5EF4-FFF2-40B4-BE49-F238E27FC236}">
                <a16:creationId xmlns:a16="http://schemas.microsoft.com/office/drawing/2014/main" id="{B009D130-35BC-EC40-5684-60209B03286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EC34B08-BE7C-6026-C9D8-3AC39B255195}"/>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2887316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C478E-A325-EA0B-3988-884E1C4E96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B20CD09-3292-BE19-0A9F-59369786A5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85F88C-76F8-A077-5597-AC388369C585}"/>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5" name="Footer Placeholder 4">
            <a:extLst>
              <a:ext uri="{FF2B5EF4-FFF2-40B4-BE49-F238E27FC236}">
                <a16:creationId xmlns:a16="http://schemas.microsoft.com/office/drawing/2014/main" id="{4D5FD6BC-3452-D780-A3A6-2474A907D2E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F52A4EF-047C-932D-1C4E-64F6BDCDE18B}"/>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53095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B126A-5FBA-4701-2241-F89AFC9609D7}"/>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E81B90C1-B222-DB2D-7F05-757C090B5A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7F4CF707-F6FC-E013-55EF-C9B7B792704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30146242-26DE-3D0B-05F0-0BC5B7BA251F}"/>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6" name="Footer Placeholder 5">
            <a:extLst>
              <a:ext uri="{FF2B5EF4-FFF2-40B4-BE49-F238E27FC236}">
                <a16:creationId xmlns:a16="http://schemas.microsoft.com/office/drawing/2014/main" id="{E385EC58-36A9-2E95-5EBC-62EC4E1B84DD}"/>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CC9AB4AB-2AAC-5A15-6053-56D544A5BED3}"/>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2175424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F6918-6446-20C1-F80A-FCD741A29CD9}"/>
              </a:ext>
            </a:extLst>
          </p:cNvPr>
          <p:cNvSpPr>
            <a:spLocks noGrp="1"/>
          </p:cNvSpPr>
          <p:nvPr>
            <p:ph type="title"/>
          </p:nvPr>
        </p:nvSpPr>
        <p:spPr>
          <a:xfrm>
            <a:off x="839788" y="365125"/>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1C50BE2F-813F-6726-2B5C-D9F119A0C5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217ACD-A632-20E7-748F-44EB58D10B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AC0F4991-59C2-8DCF-1B4B-2273170C2D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78059D-C6BA-6AFD-2C4C-A22438D13B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72BF9CD3-66C3-DE02-0EA7-840D508DD8DC}"/>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8" name="Footer Placeholder 7">
            <a:extLst>
              <a:ext uri="{FF2B5EF4-FFF2-40B4-BE49-F238E27FC236}">
                <a16:creationId xmlns:a16="http://schemas.microsoft.com/office/drawing/2014/main" id="{98849956-80CC-0FB7-391B-BDC7715934B9}"/>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96D39AE1-A58F-999D-A03F-B8C836980CD5}"/>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2067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EA77-197B-0F7B-750B-FB3C516F36EA}"/>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F45C350F-798F-CE91-0190-FD2EDCB0662E}"/>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4" name="Footer Placeholder 3">
            <a:extLst>
              <a:ext uri="{FF2B5EF4-FFF2-40B4-BE49-F238E27FC236}">
                <a16:creationId xmlns:a16="http://schemas.microsoft.com/office/drawing/2014/main" id="{41B506B9-181A-C01F-5F91-D5B7643DF66F}"/>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9219F20B-CE58-A736-0165-15F3FDF33F85}"/>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3755168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7AF0DE-63C5-67A0-BE88-1FA3C5AA5BF1}"/>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3" name="Footer Placeholder 2">
            <a:extLst>
              <a:ext uri="{FF2B5EF4-FFF2-40B4-BE49-F238E27FC236}">
                <a16:creationId xmlns:a16="http://schemas.microsoft.com/office/drawing/2014/main" id="{2C65AEAB-1063-0AF1-6799-18C94E8EF561}"/>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90B12C35-E7BB-1293-A942-45A5DA3070A7}"/>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4102722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E0ED2-A3A8-CB8A-B9AE-C171A8F279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D80DC866-7E2D-030F-8FC0-A7560EC265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A8C239B0-E323-69BD-B8F3-07915501FC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7FFEE6-4F65-E1D1-DFBD-DC9E2FBDF1EC}"/>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6" name="Footer Placeholder 5">
            <a:extLst>
              <a:ext uri="{FF2B5EF4-FFF2-40B4-BE49-F238E27FC236}">
                <a16:creationId xmlns:a16="http://schemas.microsoft.com/office/drawing/2014/main" id="{FF9CCE8F-4FD1-5D13-EAA9-4F92CBFFE0A9}"/>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C86D175-FD29-A4C7-0DB6-4B8079CBE2DE}"/>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920086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D35C-F85C-34B8-827C-C58191EB6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45285757-E06E-A665-AE80-557A909B97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5FB7491-FCE8-E9E7-A426-7C8CBD51A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15E5ED-3C2C-A802-7AAC-FE056F166483}"/>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6" name="Footer Placeholder 5">
            <a:extLst>
              <a:ext uri="{FF2B5EF4-FFF2-40B4-BE49-F238E27FC236}">
                <a16:creationId xmlns:a16="http://schemas.microsoft.com/office/drawing/2014/main" id="{FCD4A429-7D85-B88A-BD96-5656E2896CAF}"/>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B23EC042-0CD6-CFAC-CD2E-F485CC0603AF}"/>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1146222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07EB-98AA-228B-9F17-7D68A4E6D2CA}"/>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C1F1DB2F-6798-2A22-8A84-62F65776AA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3782B5F1-0AD4-BD44-65E6-D0B85A1B6B91}"/>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5" name="Footer Placeholder 4">
            <a:extLst>
              <a:ext uri="{FF2B5EF4-FFF2-40B4-BE49-F238E27FC236}">
                <a16:creationId xmlns:a16="http://schemas.microsoft.com/office/drawing/2014/main" id="{54B90C3D-991C-1659-22B6-1A634789B206}"/>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9E6A4C34-57B6-E649-62D4-4F3A5549044A}"/>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2631756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2C32C7-8507-624F-F4DD-6D87AF1C05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A0E495A-A640-BB66-1310-852E765E040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53BC12D1-476A-2496-8752-B3089DDCEABF}"/>
              </a:ext>
            </a:extLst>
          </p:cNvPr>
          <p:cNvSpPr>
            <a:spLocks noGrp="1"/>
          </p:cNvSpPr>
          <p:nvPr>
            <p:ph type="dt" sz="half" idx="10"/>
          </p:nvPr>
        </p:nvSpPr>
        <p:spPr/>
        <p:txBody>
          <a:bodyPr/>
          <a:lstStyle/>
          <a:p>
            <a:fld id="{715F5714-E103-E244-AEA1-3C4C677FC05A}" type="datetimeFigureOut">
              <a:rPr lang="x-none" smtClean="0"/>
              <a:t>21.07.2026</a:t>
            </a:fld>
            <a:endParaRPr lang="x-none"/>
          </a:p>
        </p:txBody>
      </p:sp>
      <p:sp>
        <p:nvSpPr>
          <p:cNvPr id="5" name="Footer Placeholder 4">
            <a:extLst>
              <a:ext uri="{FF2B5EF4-FFF2-40B4-BE49-F238E27FC236}">
                <a16:creationId xmlns:a16="http://schemas.microsoft.com/office/drawing/2014/main" id="{8A800559-309B-8EF5-DE0D-C414F08C5ABF}"/>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519CCB62-67A9-DDAD-36A5-9F5CDD6BD6DD}"/>
              </a:ext>
            </a:extLst>
          </p:cNvPr>
          <p:cNvSpPr>
            <a:spLocks noGrp="1"/>
          </p:cNvSpPr>
          <p:nvPr>
            <p:ph type="sldNum" sz="quarter" idx="12"/>
          </p:nvPr>
        </p:nvSpPr>
        <p:spPr/>
        <p:txBody>
          <a:bodyPr/>
          <a:lstStyle/>
          <a:p>
            <a:fld id="{72609180-F09A-CA4C-8D3B-E6ECAA3850FB}" type="slidenum">
              <a:rPr lang="x-none" smtClean="0"/>
              <a:t>‹#›</a:t>
            </a:fld>
            <a:endParaRPr lang="x-none"/>
          </a:p>
        </p:txBody>
      </p:sp>
    </p:spTree>
    <p:extLst>
      <p:ext uri="{BB962C8B-B14F-4D97-AF65-F5344CB8AC3E}">
        <p14:creationId xmlns:p14="http://schemas.microsoft.com/office/powerpoint/2010/main" val="1412840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BF8CE0-6EAE-C987-E95B-F14AB71638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7F940094-957A-88C2-E147-DB246F517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134133D-0120-755C-911E-8BE7A22B8D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F5714-E103-E244-AEA1-3C4C677FC05A}" type="datetimeFigureOut">
              <a:rPr lang="x-none" smtClean="0"/>
              <a:t>21.07.2026</a:t>
            </a:fld>
            <a:endParaRPr lang="x-none"/>
          </a:p>
        </p:txBody>
      </p:sp>
      <p:sp>
        <p:nvSpPr>
          <p:cNvPr id="5" name="Footer Placeholder 4">
            <a:extLst>
              <a:ext uri="{FF2B5EF4-FFF2-40B4-BE49-F238E27FC236}">
                <a16:creationId xmlns:a16="http://schemas.microsoft.com/office/drawing/2014/main" id="{E3ABA413-D6A3-3486-96B1-AC0367863A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a:extLst>
              <a:ext uri="{FF2B5EF4-FFF2-40B4-BE49-F238E27FC236}">
                <a16:creationId xmlns:a16="http://schemas.microsoft.com/office/drawing/2014/main" id="{8469A833-54D4-D87C-F5D3-9214718338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09180-F09A-CA4C-8D3B-E6ECAA3850FB}" type="slidenum">
              <a:rPr lang="x-none" smtClean="0"/>
              <a:t>‹#›</a:t>
            </a:fld>
            <a:endParaRPr lang="x-none"/>
          </a:p>
        </p:txBody>
      </p:sp>
    </p:spTree>
    <p:extLst>
      <p:ext uri="{BB962C8B-B14F-4D97-AF65-F5344CB8AC3E}">
        <p14:creationId xmlns:p14="http://schemas.microsoft.com/office/powerpoint/2010/main" val="3289948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public-domain-image.com/free-images/vintage-photography/man-standing-next-to-trans-alaska-pipeline"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emf"/><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hyperlink" Target="mailto:mstekhnomarket@agrosbt.kz"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a.kupfer@mstm.kz"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8B49ED-6693-497D-8823-F50F891E8D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DCD3BD4-4F32-431E-A9C3-8D2DA60CD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336AAC24-A98C-465E-AFEE-69D698E773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9149158 w 12192000"/>
              <a:gd name="connsiteY0" fmla="*/ 2038490 h 6858000"/>
              <a:gd name="connsiteX1" fmla="*/ 9164184 w 12192000"/>
              <a:gd name="connsiteY1" fmla="*/ 2044026 h 6858000"/>
              <a:gd name="connsiteX2" fmla="*/ 9172532 w 12192000"/>
              <a:gd name="connsiteY2" fmla="*/ 2045543 h 6858000"/>
              <a:gd name="connsiteX3" fmla="*/ 9171580 w 12192000"/>
              <a:gd name="connsiteY3" fmla="*/ 2056997 h 6858000"/>
              <a:gd name="connsiteX4" fmla="*/ 9161257 w 12192000"/>
              <a:gd name="connsiteY4" fmla="*/ 2098605 h 6858000"/>
              <a:gd name="connsiteX5" fmla="*/ 9138232 w 12192000"/>
              <a:gd name="connsiteY5" fmla="*/ 2059518 h 6858000"/>
              <a:gd name="connsiteX6" fmla="*/ 9149158 w 12192000"/>
              <a:gd name="connsiteY6" fmla="*/ 2038490 h 6858000"/>
              <a:gd name="connsiteX7" fmla="*/ 9177606 w 12192000"/>
              <a:gd name="connsiteY7" fmla="*/ 1977215 h 6858000"/>
              <a:gd name="connsiteX8" fmla="*/ 9181592 w 12192000"/>
              <a:gd name="connsiteY8" fmla="*/ 1987782 h 6858000"/>
              <a:gd name="connsiteX9" fmla="*/ 9181923 w 12192000"/>
              <a:gd name="connsiteY9" fmla="*/ 1998627 h 6858000"/>
              <a:gd name="connsiteX10" fmla="*/ 9182316 w 12192000"/>
              <a:gd name="connsiteY10" fmla="*/ 2031066 h 6858000"/>
              <a:gd name="connsiteX11" fmla="*/ 9182278 w 12192000"/>
              <a:gd name="connsiteY11" fmla="*/ 2047313 h 6858000"/>
              <a:gd name="connsiteX12" fmla="*/ 9172532 w 12192000"/>
              <a:gd name="connsiteY12" fmla="*/ 2045543 h 6858000"/>
              <a:gd name="connsiteX13" fmla="*/ 9173842 w 12192000"/>
              <a:gd name="connsiteY13" fmla="*/ 2029805 h 6858000"/>
              <a:gd name="connsiteX14" fmla="*/ 9177334 w 12192000"/>
              <a:gd name="connsiteY14" fmla="*/ 1979903 h 6858000"/>
              <a:gd name="connsiteX15" fmla="*/ 3696300 w 12192000"/>
              <a:gd name="connsiteY15" fmla="*/ 1578900 h 6858000"/>
              <a:gd name="connsiteX16" fmla="*/ 3738823 w 12192000"/>
              <a:gd name="connsiteY16" fmla="*/ 1596298 h 6858000"/>
              <a:gd name="connsiteX17" fmla="*/ 3714409 w 12192000"/>
              <a:gd name="connsiteY17" fmla="*/ 1593618 h 6858000"/>
              <a:gd name="connsiteX18" fmla="*/ 3693161 w 12192000"/>
              <a:gd name="connsiteY18" fmla="*/ 1582501 h 6858000"/>
              <a:gd name="connsiteX19" fmla="*/ 3696300 w 12192000"/>
              <a:gd name="connsiteY19" fmla="*/ 1578900 h 6858000"/>
              <a:gd name="connsiteX20" fmla="*/ 3918454 w 12192000"/>
              <a:gd name="connsiteY20" fmla="*/ 1175387 h 6858000"/>
              <a:gd name="connsiteX21" fmla="*/ 4173607 w 12192000"/>
              <a:gd name="connsiteY21" fmla="*/ 1280040 h 6858000"/>
              <a:gd name="connsiteX22" fmla="*/ 4170135 w 12192000"/>
              <a:gd name="connsiteY22" fmla="*/ 1283683 h 6858000"/>
              <a:gd name="connsiteX23" fmla="*/ 3918454 w 12192000"/>
              <a:gd name="connsiteY23" fmla="*/ 1175387 h 6858000"/>
              <a:gd name="connsiteX24" fmla="*/ 8109090 w 12192000"/>
              <a:gd name="connsiteY24" fmla="*/ 602108 h 6858000"/>
              <a:gd name="connsiteX25" fmla="*/ 8113034 w 12192000"/>
              <a:gd name="connsiteY25" fmla="*/ 602645 h 6858000"/>
              <a:gd name="connsiteX26" fmla="*/ 8111220 w 12192000"/>
              <a:gd name="connsiteY26" fmla="*/ 603405 h 6858000"/>
              <a:gd name="connsiteX27" fmla="*/ 8489536 w 12192000"/>
              <a:gd name="connsiteY27" fmla="*/ 389280 h 6858000"/>
              <a:gd name="connsiteX28" fmla="*/ 8470194 w 12192000"/>
              <a:gd name="connsiteY28" fmla="*/ 397527 h 6858000"/>
              <a:gd name="connsiteX29" fmla="*/ 8373511 w 12192000"/>
              <a:gd name="connsiteY29" fmla="*/ 465608 h 6858000"/>
              <a:gd name="connsiteX30" fmla="*/ 8231753 w 12192000"/>
              <a:gd name="connsiteY30" fmla="*/ 560890 h 6858000"/>
              <a:gd name="connsiteX31" fmla="*/ 8199967 w 12192000"/>
              <a:gd name="connsiteY31" fmla="*/ 553465 h 6858000"/>
              <a:gd name="connsiteX32" fmla="*/ 8175616 w 12192000"/>
              <a:gd name="connsiteY32" fmla="*/ 546483 h 6858000"/>
              <a:gd name="connsiteX33" fmla="*/ 8128578 w 12192000"/>
              <a:gd name="connsiteY33" fmla="*/ 563992 h 6858000"/>
              <a:gd name="connsiteX34" fmla="*/ 8104845 w 12192000"/>
              <a:gd name="connsiteY34" fmla="*/ 593172 h 6858000"/>
              <a:gd name="connsiteX35" fmla="*/ 8105615 w 12192000"/>
              <a:gd name="connsiteY35" fmla="*/ 599991 h 6858000"/>
              <a:gd name="connsiteX36" fmla="*/ 8109090 w 12192000"/>
              <a:gd name="connsiteY36" fmla="*/ 602108 h 6858000"/>
              <a:gd name="connsiteX37" fmla="*/ 8092049 w 12192000"/>
              <a:gd name="connsiteY37" fmla="*/ 599788 h 6858000"/>
              <a:gd name="connsiteX38" fmla="*/ 8047646 w 12192000"/>
              <a:gd name="connsiteY38" fmla="*/ 588557 h 6858000"/>
              <a:gd name="connsiteX39" fmla="*/ 7793637 w 12192000"/>
              <a:gd name="connsiteY39" fmla="*/ 681868 h 6858000"/>
              <a:gd name="connsiteX40" fmla="*/ 6007741 w 12192000"/>
              <a:gd name="connsiteY40" fmla="*/ 1095470 h 6858000"/>
              <a:gd name="connsiteX41" fmla="*/ 5902533 w 12192000"/>
              <a:gd name="connsiteY41" fmla="*/ 1103650 h 6858000"/>
              <a:gd name="connsiteX42" fmla="*/ 5164222 w 12192000"/>
              <a:gd name="connsiteY42" fmla="*/ 1163546 h 6858000"/>
              <a:gd name="connsiteX43" fmla="*/ 4395075 w 12192000"/>
              <a:gd name="connsiteY43" fmla="*/ 1082763 h 6858000"/>
              <a:gd name="connsiteX44" fmla="*/ 3939440 w 12192000"/>
              <a:gd name="connsiteY44" fmla="*/ 891265 h 6858000"/>
              <a:gd name="connsiteX45" fmla="*/ 3747894 w 12192000"/>
              <a:gd name="connsiteY45" fmla="*/ 801994 h 6858000"/>
              <a:gd name="connsiteX46" fmla="*/ 3569553 w 12192000"/>
              <a:gd name="connsiteY46" fmla="*/ 697970 h 6858000"/>
              <a:gd name="connsiteX47" fmla="*/ 3507813 w 12192000"/>
              <a:gd name="connsiteY47" fmla="*/ 680216 h 6858000"/>
              <a:gd name="connsiteX48" fmla="*/ 3490455 w 12192000"/>
              <a:gd name="connsiteY48" fmla="*/ 682587 h 6858000"/>
              <a:gd name="connsiteX49" fmla="*/ 3477246 w 12192000"/>
              <a:gd name="connsiteY49" fmla="*/ 691971 h 6858000"/>
              <a:gd name="connsiteX50" fmla="*/ 3484273 w 12192000"/>
              <a:gd name="connsiteY50" fmla="*/ 701857 h 6858000"/>
              <a:gd name="connsiteX51" fmla="*/ 3495638 w 12192000"/>
              <a:gd name="connsiteY51" fmla="*/ 705849 h 6858000"/>
              <a:gd name="connsiteX52" fmla="*/ 3548914 w 12192000"/>
              <a:gd name="connsiteY52" fmla="*/ 733487 h 6858000"/>
              <a:gd name="connsiteX53" fmla="*/ 3551504 w 12192000"/>
              <a:gd name="connsiteY53" fmla="*/ 753036 h 6858000"/>
              <a:gd name="connsiteX54" fmla="*/ 3562075 w 12192000"/>
              <a:gd name="connsiteY54" fmla="*/ 765715 h 6858000"/>
              <a:gd name="connsiteX55" fmla="*/ 3605942 w 12192000"/>
              <a:gd name="connsiteY55" fmla="*/ 772481 h 6858000"/>
              <a:gd name="connsiteX56" fmla="*/ 3499309 w 12192000"/>
              <a:gd name="connsiteY56" fmla="*/ 737079 h 6858000"/>
              <a:gd name="connsiteX57" fmla="*/ 3473788 w 12192000"/>
              <a:gd name="connsiteY57" fmla="*/ 711717 h 6858000"/>
              <a:gd name="connsiteX58" fmla="*/ 3437248 w 12192000"/>
              <a:gd name="connsiteY58" fmla="*/ 714263 h 6858000"/>
              <a:gd name="connsiteX59" fmla="*/ 3413254 w 12192000"/>
              <a:gd name="connsiteY59" fmla="*/ 712874 h 6858000"/>
              <a:gd name="connsiteX60" fmla="*/ 3362511 w 12192000"/>
              <a:gd name="connsiteY60" fmla="*/ 677414 h 6858000"/>
              <a:gd name="connsiteX61" fmla="*/ 3344467 w 12192000"/>
              <a:gd name="connsiteY61" fmla="*/ 679599 h 6858000"/>
              <a:gd name="connsiteX62" fmla="*/ 3347971 w 12192000"/>
              <a:gd name="connsiteY62" fmla="*/ 692328 h 6858000"/>
              <a:gd name="connsiteX63" fmla="*/ 3363008 w 12192000"/>
              <a:gd name="connsiteY63" fmla="*/ 711713 h 6858000"/>
              <a:gd name="connsiteX64" fmla="*/ 3362637 w 12192000"/>
              <a:gd name="connsiteY64" fmla="*/ 727058 h 6858000"/>
              <a:gd name="connsiteX65" fmla="*/ 3376167 w 12192000"/>
              <a:gd name="connsiteY65" fmla="*/ 759779 h 6858000"/>
              <a:gd name="connsiteX66" fmla="*/ 3406203 w 12192000"/>
              <a:gd name="connsiteY66" fmla="*/ 808483 h 6858000"/>
              <a:gd name="connsiteX67" fmla="*/ 3420116 w 12192000"/>
              <a:gd name="connsiteY67" fmla="*/ 820757 h 6858000"/>
              <a:gd name="connsiteX68" fmla="*/ 3429194 w 12192000"/>
              <a:gd name="connsiteY68" fmla="*/ 825831 h 6858000"/>
              <a:gd name="connsiteX69" fmla="*/ 3619149 w 12192000"/>
              <a:gd name="connsiteY69" fmla="*/ 1006561 h 6858000"/>
              <a:gd name="connsiteX70" fmla="*/ 3818654 w 12192000"/>
              <a:gd name="connsiteY70" fmla="*/ 1120369 h 6858000"/>
              <a:gd name="connsiteX71" fmla="*/ 3824021 w 12192000"/>
              <a:gd name="connsiteY71" fmla="*/ 1125355 h 6858000"/>
              <a:gd name="connsiteX72" fmla="*/ 3736668 w 12192000"/>
              <a:gd name="connsiteY72" fmla="*/ 1107215 h 6858000"/>
              <a:gd name="connsiteX73" fmla="*/ 3540174 w 12192000"/>
              <a:gd name="connsiteY73" fmla="*/ 1014247 h 6858000"/>
              <a:gd name="connsiteX74" fmla="*/ 3421640 w 12192000"/>
              <a:gd name="connsiteY74" fmla="*/ 955861 h 6858000"/>
              <a:gd name="connsiteX75" fmla="*/ 3404753 w 12192000"/>
              <a:gd name="connsiteY75" fmla="*/ 944484 h 6858000"/>
              <a:gd name="connsiteX76" fmla="*/ 3393138 w 12192000"/>
              <a:gd name="connsiteY76" fmla="*/ 941865 h 6858000"/>
              <a:gd name="connsiteX77" fmla="*/ 3385712 w 12192000"/>
              <a:gd name="connsiteY77" fmla="*/ 952159 h 6858000"/>
              <a:gd name="connsiteX78" fmla="*/ 3398641 w 12192000"/>
              <a:gd name="connsiteY78" fmla="*/ 986025 h 6858000"/>
              <a:gd name="connsiteX79" fmla="*/ 3489975 w 12192000"/>
              <a:gd name="connsiteY79" fmla="*/ 1045560 h 6858000"/>
              <a:gd name="connsiteX80" fmla="*/ 3617273 w 12192000"/>
              <a:gd name="connsiteY80" fmla="*/ 1114697 h 6858000"/>
              <a:gd name="connsiteX81" fmla="*/ 3623898 w 12192000"/>
              <a:gd name="connsiteY81" fmla="*/ 1123556 h 6858000"/>
              <a:gd name="connsiteX82" fmla="*/ 3552438 w 12192000"/>
              <a:gd name="connsiteY82" fmla="*/ 1090606 h 6858000"/>
              <a:gd name="connsiteX83" fmla="*/ 3482417 w 12192000"/>
              <a:gd name="connsiteY83" fmla="*/ 1059092 h 6858000"/>
              <a:gd name="connsiteX84" fmla="*/ 3463468 w 12192000"/>
              <a:gd name="connsiteY84" fmla="*/ 1057629 h 6858000"/>
              <a:gd name="connsiteX85" fmla="*/ 3459472 w 12192000"/>
              <a:gd name="connsiteY85" fmla="*/ 1074217 h 6858000"/>
              <a:gd name="connsiteX86" fmla="*/ 3494211 w 12192000"/>
              <a:gd name="connsiteY86" fmla="*/ 1112153 h 6858000"/>
              <a:gd name="connsiteX87" fmla="*/ 3663137 w 12192000"/>
              <a:gd name="connsiteY87" fmla="*/ 1205775 h 6858000"/>
              <a:gd name="connsiteX88" fmla="*/ 3748466 w 12192000"/>
              <a:gd name="connsiteY88" fmla="*/ 1260936 h 6858000"/>
              <a:gd name="connsiteX89" fmla="*/ 3753142 w 12192000"/>
              <a:gd name="connsiteY89" fmla="*/ 1276208 h 6858000"/>
              <a:gd name="connsiteX90" fmla="*/ 3791960 w 12192000"/>
              <a:gd name="connsiteY90" fmla="*/ 1298886 h 6858000"/>
              <a:gd name="connsiteX91" fmla="*/ 3816039 w 12192000"/>
              <a:gd name="connsiteY91" fmla="*/ 1301606 h 6858000"/>
              <a:gd name="connsiteX92" fmla="*/ 4094439 w 12192000"/>
              <a:gd name="connsiteY92" fmla="*/ 1448806 h 6858000"/>
              <a:gd name="connsiteX93" fmla="*/ 4222870 w 12192000"/>
              <a:gd name="connsiteY93" fmla="*/ 1493379 h 6858000"/>
              <a:gd name="connsiteX94" fmla="*/ 4223141 w 12192000"/>
              <a:gd name="connsiteY94" fmla="*/ 1497641 h 6858000"/>
              <a:gd name="connsiteX95" fmla="*/ 4222428 w 12192000"/>
              <a:gd name="connsiteY95" fmla="*/ 1502292 h 6858000"/>
              <a:gd name="connsiteX96" fmla="*/ 4039973 w 12192000"/>
              <a:gd name="connsiteY96" fmla="*/ 1434198 h 6858000"/>
              <a:gd name="connsiteX97" fmla="*/ 3564773 w 12192000"/>
              <a:gd name="connsiteY97" fmla="*/ 1226279 h 6858000"/>
              <a:gd name="connsiteX98" fmla="*/ 3420650 w 12192000"/>
              <a:gd name="connsiteY98" fmla="*/ 1141464 h 6858000"/>
              <a:gd name="connsiteX99" fmla="*/ 3320669 w 12192000"/>
              <a:gd name="connsiteY99" fmla="*/ 1088883 h 6858000"/>
              <a:gd name="connsiteX100" fmla="*/ 3270102 w 12192000"/>
              <a:gd name="connsiteY100" fmla="*/ 1082659 h 6858000"/>
              <a:gd name="connsiteX101" fmla="*/ 3251648 w 12192000"/>
              <a:gd name="connsiteY101" fmla="*/ 1094290 h 6858000"/>
              <a:gd name="connsiteX102" fmla="*/ 3263506 w 12192000"/>
              <a:gd name="connsiteY102" fmla="*/ 1106005 h 6858000"/>
              <a:gd name="connsiteX103" fmla="*/ 3268636 w 12192000"/>
              <a:gd name="connsiteY103" fmla="*/ 1107265 h 6858000"/>
              <a:gd name="connsiteX104" fmla="*/ 3325089 w 12192000"/>
              <a:gd name="connsiteY104" fmla="*/ 1137201 h 6858000"/>
              <a:gd name="connsiteX105" fmla="*/ 3326003 w 12192000"/>
              <a:gd name="connsiteY105" fmla="*/ 1151585 h 6858000"/>
              <a:gd name="connsiteX106" fmla="*/ 3336410 w 12192000"/>
              <a:gd name="connsiteY106" fmla="*/ 1166967 h 6858000"/>
              <a:gd name="connsiteX107" fmla="*/ 3375112 w 12192000"/>
              <a:gd name="connsiteY107" fmla="*/ 1171943 h 6858000"/>
              <a:gd name="connsiteX108" fmla="*/ 3326222 w 12192000"/>
              <a:gd name="connsiteY108" fmla="*/ 1170885 h 6858000"/>
              <a:gd name="connsiteX109" fmla="*/ 3254679 w 12192000"/>
              <a:gd name="connsiteY109" fmla="*/ 1120765 h 6858000"/>
              <a:gd name="connsiteX110" fmla="*/ 3242188 w 12192000"/>
              <a:gd name="connsiteY110" fmla="*/ 1109662 h 6858000"/>
              <a:gd name="connsiteX111" fmla="*/ 3211499 w 12192000"/>
              <a:gd name="connsiteY111" fmla="*/ 1114184 h 6858000"/>
              <a:gd name="connsiteX112" fmla="*/ 3185849 w 12192000"/>
              <a:gd name="connsiteY112" fmla="*/ 1113265 h 6858000"/>
              <a:gd name="connsiteX113" fmla="*/ 3135843 w 12192000"/>
              <a:gd name="connsiteY113" fmla="*/ 1078789 h 6858000"/>
              <a:gd name="connsiteX114" fmla="*/ 3119118 w 12192000"/>
              <a:gd name="connsiteY114" fmla="*/ 1080546 h 6858000"/>
              <a:gd name="connsiteX115" fmla="*/ 3120198 w 12192000"/>
              <a:gd name="connsiteY115" fmla="*/ 1092226 h 6858000"/>
              <a:gd name="connsiteX116" fmla="*/ 3131691 w 12192000"/>
              <a:gd name="connsiteY116" fmla="*/ 1108819 h 6858000"/>
              <a:gd name="connsiteX117" fmla="*/ 3129914 w 12192000"/>
              <a:gd name="connsiteY117" fmla="*/ 1139097 h 6858000"/>
              <a:gd name="connsiteX118" fmla="*/ 3133955 w 12192000"/>
              <a:gd name="connsiteY118" fmla="*/ 1154983 h 6858000"/>
              <a:gd name="connsiteX119" fmla="*/ 3178170 w 12192000"/>
              <a:gd name="connsiteY119" fmla="*/ 1214855 h 6858000"/>
              <a:gd name="connsiteX120" fmla="*/ 3185378 w 12192000"/>
              <a:gd name="connsiteY120" fmla="*/ 1222303 h 6858000"/>
              <a:gd name="connsiteX121" fmla="*/ 3206608 w 12192000"/>
              <a:gd name="connsiteY121" fmla="*/ 1233153 h 6858000"/>
              <a:gd name="connsiteX122" fmla="*/ 3379140 w 12192000"/>
              <a:gd name="connsiteY122" fmla="*/ 1399351 h 6858000"/>
              <a:gd name="connsiteX123" fmla="*/ 3603118 w 12192000"/>
              <a:gd name="connsiteY123" fmla="*/ 1527375 h 6858000"/>
              <a:gd name="connsiteX124" fmla="*/ 3524809 w 12192000"/>
              <a:gd name="connsiteY124" fmla="*/ 1513774 h 6858000"/>
              <a:gd name="connsiteX125" fmla="*/ 3327498 w 12192000"/>
              <a:gd name="connsiteY125" fmla="*/ 1423859 h 6858000"/>
              <a:gd name="connsiteX126" fmla="*/ 3192949 w 12192000"/>
              <a:gd name="connsiteY126" fmla="*/ 1357211 h 6858000"/>
              <a:gd name="connsiteX127" fmla="*/ 3180259 w 12192000"/>
              <a:gd name="connsiteY127" fmla="*/ 1348280 h 6858000"/>
              <a:gd name="connsiteX128" fmla="*/ 3166204 w 12192000"/>
              <a:gd name="connsiteY128" fmla="*/ 1344345 h 6858000"/>
              <a:gd name="connsiteX129" fmla="*/ 3159212 w 12192000"/>
              <a:gd name="connsiteY129" fmla="*/ 1356197 h 6858000"/>
              <a:gd name="connsiteX130" fmla="*/ 3181004 w 12192000"/>
              <a:gd name="connsiteY130" fmla="*/ 1397043 h 6858000"/>
              <a:gd name="connsiteX131" fmla="*/ 3273385 w 12192000"/>
              <a:gd name="connsiteY131" fmla="*/ 1451888 h 6858000"/>
              <a:gd name="connsiteX132" fmla="*/ 3401776 w 12192000"/>
              <a:gd name="connsiteY132" fmla="*/ 1527602 h 6858000"/>
              <a:gd name="connsiteX133" fmla="*/ 3318130 w 12192000"/>
              <a:gd name="connsiteY133" fmla="*/ 1488342 h 6858000"/>
              <a:gd name="connsiteX134" fmla="*/ 3253694 w 12192000"/>
              <a:gd name="connsiteY134" fmla="*/ 1459909 h 6858000"/>
              <a:gd name="connsiteX135" fmla="*/ 3236182 w 12192000"/>
              <a:gd name="connsiteY135" fmla="*/ 1459882 h 6858000"/>
              <a:gd name="connsiteX136" fmla="*/ 3233020 w 12192000"/>
              <a:gd name="connsiteY136" fmla="*/ 1473687 h 6858000"/>
              <a:gd name="connsiteX137" fmla="*/ 3272474 w 12192000"/>
              <a:gd name="connsiteY137" fmla="*/ 1516958 h 6858000"/>
              <a:gd name="connsiteX138" fmla="*/ 3341300 w 12192000"/>
              <a:gd name="connsiteY138" fmla="*/ 1556133 h 6858000"/>
              <a:gd name="connsiteX139" fmla="*/ 3267359 w 12192000"/>
              <a:gd name="connsiteY139" fmla="*/ 1553009 h 6858000"/>
              <a:gd name="connsiteX140" fmla="*/ 3329832 w 12192000"/>
              <a:gd name="connsiteY140" fmla="*/ 1587586 h 6858000"/>
              <a:gd name="connsiteX141" fmla="*/ 3421490 w 12192000"/>
              <a:gd name="connsiteY141" fmla="*/ 1599301 h 6858000"/>
              <a:gd name="connsiteX142" fmla="*/ 3459923 w 12192000"/>
              <a:gd name="connsiteY142" fmla="*/ 1621220 h 6858000"/>
              <a:gd name="connsiteX143" fmla="*/ 3497490 w 12192000"/>
              <a:gd name="connsiteY143" fmla="*/ 1645392 h 6858000"/>
              <a:gd name="connsiteX144" fmla="*/ 3507803 w 12192000"/>
              <a:gd name="connsiteY144" fmla="*/ 1669911 h 6858000"/>
              <a:gd name="connsiteX145" fmla="*/ 3543290 w 12192000"/>
              <a:gd name="connsiteY145" fmla="*/ 1703729 h 6858000"/>
              <a:gd name="connsiteX146" fmla="*/ 3546999 w 12192000"/>
              <a:gd name="connsiteY146" fmla="*/ 1703818 h 6858000"/>
              <a:gd name="connsiteX147" fmla="*/ 3572295 w 12192000"/>
              <a:gd name="connsiteY147" fmla="*/ 1720349 h 6858000"/>
              <a:gd name="connsiteX148" fmla="*/ 3596922 w 12192000"/>
              <a:gd name="connsiteY148" fmla="*/ 1736961 h 6858000"/>
              <a:gd name="connsiteX149" fmla="*/ 3602119 w 12192000"/>
              <a:gd name="connsiteY149" fmla="*/ 1739285 h 6858000"/>
              <a:gd name="connsiteX150" fmla="*/ 3734798 w 12192000"/>
              <a:gd name="connsiteY150" fmla="*/ 1845349 h 6858000"/>
              <a:gd name="connsiteX151" fmla="*/ 3743174 w 12192000"/>
              <a:gd name="connsiteY151" fmla="*/ 1849972 h 6858000"/>
              <a:gd name="connsiteX152" fmla="*/ 3478101 w 12192000"/>
              <a:gd name="connsiteY152" fmla="*/ 1864630 h 6858000"/>
              <a:gd name="connsiteX153" fmla="*/ 3135293 w 12192000"/>
              <a:gd name="connsiteY153" fmla="*/ 1816496 h 6858000"/>
              <a:gd name="connsiteX154" fmla="*/ 3158510 w 12192000"/>
              <a:gd name="connsiteY154" fmla="*/ 1863880 h 6858000"/>
              <a:gd name="connsiteX155" fmla="*/ 3148907 w 12192000"/>
              <a:gd name="connsiteY155" fmla="*/ 1908797 h 6858000"/>
              <a:gd name="connsiteX156" fmla="*/ 3150229 w 12192000"/>
              <a:gd name="connsiteY156" fmla="*/ 2003660 h 6858000"/>
              <a:gd name="connsiteX157" fmla="*/ 3154219 w 12192000"/>
              <a:gd name="connsiteY157" fmla="*/ 2018746 h 6858000"/>
              <a:gd name="connsiteX158" fmla="*/ 3079313 w 12192000"/>
              <a:gd name="connsiteY158" fmla="*/ 2037482 h 6858000"/>
              <a:gd name="connsiteX159" fmla="*/ 3545961 w 12192000"/>
              <a:gd name="connsiteY159" fmla="*/ 2248584 h 6858000"/>
              <a:gd name="connsiteX160" fmla="*/ 3242382 w 12192000"/>
              <a:gd name="connsiteY160" fmla="*/ 2234890 h 6858000"/>
              <a:gd name="connsiteX161" fmla="*/ 3206852 w 12192000"/>
              <a:gd name="connsiteY161" fmla="*/ 2322137 h 6858000"/>
              <a:gd name="connsiteX162" fmla="*/ 3352854 w 12192000"/>
              <a:gd name="connsiteY162" fmla="*/ 2378270 h 6858000"/>
              <a:gd name="connsiteX163" fmla="*/ 3414532 w 12192000"/>
              <a:gd name="connsiteY163" fmla="*/ 2516826 h 6858000"/>
              <a:gd name="connsiteX164" fmla="*/ 3397577 w 12192000"/>
              <a:gd name="connsiteY164" fmla="*/ 2652556 h 6858000"/>
              <a:gd name="connsiteX165" fmla="*/ 3339773 w 12192000"/>
              <a:gd name="connsiteY165" fmla="*/ 2701969 h 6858000"/>
              <a:gd name="connsiteX166" fmla="*/ 3257041 w 12192000"/>
              <a:gd name="connsiteY166" fmla="*/ 2788223 h 6858000"/>
              <a:gd name="connsiteX167" fmla="*/ 3205892 w 12192000"/>
              <a:gd name="connsiteY167" fmla="*/ 2841661 h 6858000"/>
              <a:gd name="connsiteX168" fmla="*/ 3016267 w 12192000"/>
              <a:gd name="connsiteY168" fmla="*/ 2846107 h 6858000"/>
              <a:gd name="connsiteX169" fmla="*/ 3275450 w 12192000"/>
              <a:gd name="connsiteY169" fmla="*/ 2934701 h 6858000"/>
              <a:gd name="connsiteX170" fmla="*/ 3071009 w 12192000"/>
              <a:gd name="connsiteY170" fmla="*/ 2944432 h 6858000"/>
              <a:gd name="connsiteX171" fmla="*/ 3005039 w 12192000"/>
              <a:gd name="connsiteY171" fmla="*/ 2960743 h 6858000"/>
              <a:gd name="connsiteX172" fmla="*/ 3045255 w 12192000"/>
              <a:gd name="connsiteY172" fmla="*/ 2994795 h 6858000"/>
              <a:gd name="connsiteX173" fmla="*/ 3198769 w 12192000"/>
              <a:gd name="connsiteY173" fmla="*/ 3041966 h 6858000"/>
              <a:gd name="connsiteX174" fmla="*/ 3518098 w 12192000"/>
              <a:gd name="connsiteY174" fmla="*/ 3181525 h 6858000"/>
              <a:gd name="connsiteX175" fmla="*/ 3214876 w 12192000"/>
              <a:gd name="connsiteY175" fmla="*/ 3136382 h 6858000"/>
              <a:gd name="connsiteX176" fmla="*/ 3540876 w 12192000"/>
              <a:gd name="connsiteY176" fmla="*/ 3280232 h 6858000"/>
              <a:gd name="connsiteX177" fmla="*/ 3614558 w 12192000"/>
              <a:gd name="connsiteY177" fmla="*/ 3332242 h 6858000"/>
              <a:gd name="connsiteX178" fmla="*/ 3765439 w 12192000"/>
              <a:gd name="connsiteY178" fmla="*/ 3465091 h 6858000"/>
              <a:gd name="connsiteX179" fmla="*/ 3759506 w 12192000"/>
              <a:gd name="connsiteY179" fmla="*/ 3482990 h 6858000"/>
              <a:gd name="connsiteX180" fmla="*/ 3594905 w 12192000"/>
              <a:gd name="connsiteY180" fmla="*/ 3478499 h 6858000"/>
              <a:gd name="connsiteX181" fmla="*/ 3814430 w 12192000"/>
              <a:gd name="connsiteY181" fmla="*/ 3578876 h 6858000"/>
              <a:gd name="connsiteX182" fmla="*/ 4039126 w 12192000"/>
              <a:gd name="connsiteY182" fmla="*/ 3649369 h 6858000"/>
              <a:gd name="connsiteX183" fmla="*/ 3883152 w 12192000"/>
              <a:gd name="connsiteY183" fmla="*/ 3653497 h 6858000"/>
              <a:gd name="connsiteX184" fmla="*/ 3666446 w 12192000"/>
              <a:gd name="connsiteY184" fmla="*/ 3623911 h 6858000"/>
              <a:gd name="connsiteX185" fmla="*/ 3593589 w 12192000"/>
              <a:gd name="connsiteY185" fmla="*/ 3653674 h 6858000"/>
              <a:gd name="connsiteX186" fmla="*/ 3801238 w 12192000"/>
              <a:gd name="connsiteY186" fmla="*/ 3720862 h 6858000"/>
              <a:gd name="connsiteX187" fmla="*/ 3919545 w 12192000"/>
              <a:gd name="connsiteY187" fmla="*/ 3749213 h 6858000"/>
              <a:gd name="connsiteX188" fmla="*/ 3968059 w 12192000"/>
              <a:gd name="connsiteY188" fmla="*/ 3776085 h 6858000"/>
              <a:gd name="connsiteX189" fmla="*/ 4107750 w 12192000"/>
              <a:gd name="connsiteY189" fmla="*/ 3875932 h 6858000"/>
              <a:gd name="connsiteX190" fmla="*/ 4504087 w 12192000"/>
              <a:gd name="connsiteY190" fmla="*/ 3955698 h 6858000"/>
              <a:gd name="connsiteX191" fmla="*/ 5880284 w 12192000"/>
              <a:gd name="connsiteY191" fmla="*/ 3998656 h 6858000"/>
              <a:gd name="connsiteX192" fmla="*/ 8461494 w 12192000"/>
              <a:gd name="connsiteY192" fmla="*/ 3007971 h 6858000"/>
              <a:gd name="connsiteX193" fmla="*/ 8587378 w 12192000"/>
              <a:gd name="connsiteY193" fmla="*/ 2896089 h 6858000"/>
              <a:gd name="connsiteX194" fmla="*/ 8693826 w 12192000"/>
              <a:gd name="connsiteY194" fmla="*/ 2796225 h 6858000"/>
              <a:gd name="connsiteX195" fmla="*/ 8633488 w 12192000"/>
              <a:gd name="connsiteY195" fmla="*/ 2774007 h 6858000"/>
              <a:gd name="connsiteX196" fmla="*/ 8707444 w 12192000"/>
              <a:gd name="connsiteY196" fmla="*/ 2682105 h 6858000"/>
              <a:gd name="connsiteX197" fmla="*/ 8942552 w 12192000"/>
              <a:gd name="connsiteY197" fmla="*/ 2397549 h 6858000"/>
              <a:gd name="connsiteX198" fmla="*/ 9049260 w 12192000"/>
              <a:gd name="connsiteY198" fmla="*/ 2328253 h 6858000"/>
              <a:gd name="connsiteX199" fmla="*/ 9174304 w 12192000"/>
              <a:gd name="connsiteY199" fmla="*/ 2171379 h 6858000"/>
              <a:gd name="connsiteX200" fmla="*/ 9182228 w 12192000"/>
              <a:gd name="connsiteY200" fmla="*/ 2067678 h 6858000"/>
              <a:gd name="connsiteX201" fmla="*/ 9182278 w 12192000"/>
              <a:gd name="connsiteY201" fmla="*/ 2047313 h 6858000"/>
              <a:gd name="connsiteX202" fmla="*/ 9184334 w 12192000"/>
              <a:gd name="connsiteY202" fmla="*/ 2047686 h 6858000"/>
              <a:gd name="connsiteX203" fmla="*/ 9185124 w 12192000"/>
              <a:gd name="connsiteY203" fmla="*/ 1997142 h 6858000"/>
              <a:gd name="connsiteX204" fmla="*/ 9181592 w 12192000"/>
              <a:gd name="connsiteY204" fmla="*/ 1987782 h 6858000"/>
              <a:gd name="connsiteX205" fmla="*/ 9181190 w 12192000"/>
              <a:gd name="connsiteY205" fmla="*/ 1974586 h 6858000"/>
              <a:gd name="connsiteX206" fmla="*/ 9180252 w 12192000"/>
              <a:gd name="connsiteY206" fmla="*/ 1963164 h 6858000"/>
              <a:gd name="connsiteX207" fmla="*/ 9178804 w 12192000"/>
              <a:gd name="connsiteY207" fmla="*/ 1965349 h 6858000"/>
              <a:gd name="connsiteX208" fmla="*/ 9177606 w 12192000"/>
              <a:gd name="connsiteY208" fmla="*/ 1977215 h 6858000"/>
              <a:gd name="connsiteX209" fmla="*/ 9169614 w 12192000"/>
              <a:gd name="connsiteY209" fmla="*/ 1956030 h 6858000"/>
              <a:gd name="connsiteX210" fmla="*/ 9046406 w 12192000"/>
              <a:gd name="connsiteY210" fmla="*/ 1838718 h 6858000"/>
              <a:gd name="connsiteX211" fmla="*/ 8960873 w 12192000"/>
              <a:gd name="connsiteY211" fmla="*/ 1764524 h 6858000"/>
              <a:gd name="connsiteX212" fmla="*/ 8946755 w 12192000"/>
              <a:gd name="connsiteY212" fmla="*/ 1690806 h 6858000"/>
              <a:gd name="connsiteX213" fmla="*/ 8786897 w 12192000"/>
              <a:gd name="connsiteY213" fmla="*/ 1665607 h 6858000"/>
              <a:gd name="connsiteX214" fmla="*/ 8924505 w 12192000"/>
              <a:gd name="connsiteY214" fmla="*/ 1489227 h 6858000"/>
              <a:gd name="connsiteX215" fmla="*/ 8937122 w 12192000"/>
              <a:gd name="connsiteY215" fmla="*/ 1454681 h 6858000"/>
              <a:gd name="connsiteX216" fmla="*/ 8841119 w 12192000"/>
              <a:gd name="connsiteY216" fmla="*/ 1348202 h 6858000"/>
              <a:gd name="connsiteX217" fmla="*/ 8825548 w 12192000"/>
              <a:gd name="connsiteY217" fmla="*/ 1331028 h 6858000"/>
              <a:gd name="connsiteX218" fmla="*/ 8790413 w 12192000"/>
              <a:gd name="connsiteY218" fmla="*/ 1297436 h 6858000"/>
              <a:gd name="connsiteX219" fmla="*/ 8695944 w 12192000"/>
              <a:gd name="connsiteY219" fmla="*/ 1299752 h 6858000"/>
              <a:gd name="connsiteX220" fmla="*/ 8743050 w 12192000"/>
              <a:gd name="connsiteY220" fmla="*/ 1267471 h 6858000"/>
              <a:gd name="connsiteX221" fmla="*/ 8831902 w 12192000"/>
              <a:gd name="connsiteY221" fmla="*/ 1166250 h 6858000"/>
              <a:gd name="connsiteX222" fmla="*/ 8763628 w 12192000"/>
              <a:gd name="connsiteY222" fmla="*/ 1088084 h 6858000"/>
              <a:gd name="connsiteX223" fmla="*/ 8744052 w 12192000"/>
              <a:gd name="connsiteY223" fmla="*/ 1076766 h 6858000"/>
              <a:gd name="connsiteX224" fmla="*/ 8767977 w 12192000"/>
              <a:gd name="connsiteY224" fmla="*/ 1055883 h 6858000"/>
              <a:gd name="connsiteX225" fmla="*/ 8815418 w 12192000"/>
              <a:gd name="connsiteY225" fmla="*/ 986519 h 6858000"/>
              <a:gd name="connsiteX226" fmla="*/ 8839356 w 12192000"/>
              <a:gd name="connsiteY226" fmla="*/ 939330 h 6858000"/>
              <a:gd name="connsiteX227" fmla="*/ 8869964 w 12192000"/>
              <a:gd name="connsiteY227" fmla="*/ 917639 h 6858000"/>
              <a:gd name="connsiteX228" fmla="*/ 8876013 w 12192000"/>
              <a:gd name="connsiteY228" fmla="*/ 901606 h 6858000"/>
              <a:gd name="connsiteX229" fmla="*/ 8855230 w 12192000"/>
              <a:gd name="connsiteY229" fmla="*/ 828963 h 6858000"/>
              <a:gd name="connsiteX230" fmla="*/ 8844988 w 12192000"/>
              <a:gd name="connsiteY230" fmla="*/ 810876 h 6858000"/>
              <a:gd name="connsiteX231" fmla="*/ 8768255 w 12192000"/>
              <a:gd name="connsiteY231" fmla="*/ 747963 h 6858000"/>
              <a:gd name="connsiteX232" fmla="*/ 8692953 w 12192000"/>
              <a:gd name="connsiteY232" fmla="*/ 638707 h 6858000"/>
              <a:gd name="connsiteX233" fmla="*/ 8674423 w 12192000"/>
              <a:gd name="connsiteY233" fmla="*/ 564449 h 6858000"/>
              <a:gd name="connsiteX234" fmla="*/ 8667642 w 12192000"/>
              <a:gd name="connsiteY234" fmla="*/ 547822 h 6858000"/>
              <a:gd name="connsiteX235" fmla="*/ 8661198 w 12192000"/>
              <a:gd name="connsiteY235" fmla="*/ 478275 h 6858000"/>
              <a:gd name="connsiteX236" fmla="*/ 8645813 w 12192000"/>
              <a:gd name="connsiteY236" fmla="*/ 464032 h 6858000"/>
              <a:gd name="connsiteX237" fmla="*/ 8512338 w 12192000"/>
              <a:gd name="connsiteY237" fmla="*/ 477784 h 6858000"/>
              <a:gd name="connsiteX238" fmla="*/ 8481050 w 12192000"/>
              <a:gd name="connsiteY238" fmla="*/ 430572 h 6858000"/>
              <a:gd name="connsiteX239" fmla="*/ 8498220 w 12192000"/>
              <a:gd name="connsiteY239" fmla="*/ 404064 h 6858000"/>
              <a:gd name="connsiteX240" fmla="*/ 8489536 w 12192000"/>
              <a:gd name="connsiteY240" fmla="*/ 389280 h 6858000"/>
              <a:gd name="connsiteX241" fmla="*/ 0 w 12192000"/>
              <a:gd name="connsiteY241" fmla="*/ 0 h 6858000"/>
              <a:gd name="connsiteX242" fmla="*/ 12192000 w 12192000"/>
              <a:gd name="connsiteY242" fmla="*/ 0 h 6858000"/>
              <a:gd name="connsiteX243" fmla="*/ 12192000 w 12192000"/>
              <a:gd name="connsiteY243" fmla="*/ 6858000 h 6858000"/>
              <a:gd name="connsiteX244" fmla="*/ 0 w 12192000"/>
              <a:gd name="connsiteY2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2192000" h="6858000">
                <a:moveTo>
                  <a:pt x="9149158" y="2038490"/>
                </a:moveTo>
                <a:cubicBezTo>
                  <a:pt x="9152630" y="2038396"/>
                  <a:pt x="9157442" y="2039945"/>
                  <a:pt x="9164184" y="2044026"/>
                </a:cubicBezTo>
                <a:lnTo>
                  <a:pt x="9172532" y="2045543"/>
                </a:lnTo>
                <a:lnTo>
                  <a:pt x="9171580" y="2056997"/>
                </a:lnTo>
                <a:cubicBezTo>
                  <a:pt x="9169082" y="2082897"/>
                  <a:pt x="9165822" y="2102884"/>
                  <a:pt x="9161257" y="2098605"/>
                </a:cubicBezTo>
                <a:cubicBezTo>
                  <a:pt x="9149066" y="2086928"/>
                  <a:pt x="9130962" y="2077578"/>
                  <a:pt x="9138232" y="2059518"/>
                </a:cubicBezTo>
                <a:cubicBezTo>
                  <a:pt x="9140394" y="2053821"/>
                  <a:pt x="9138743" y="2038771"/>
                  <a:pt x="9149158" y="2038490"/>
                </a:cubicBezTo>
                <a:close/>
                <a:moveTo>
                  <a:pt x="9177606" y="1977215"/>
                </a:moveTo>
                <a:lnTo>
                  <a:pt x="9181592" y="1987782"/>
                </a:lnTo>
                <a:lnTo>
                  <a:pt x="9181923" y="1998627"/>
                </a:lnTo>
                <a:cubicBezTo>
                  <a:pt x="9182120" y="2008276"/>
                  <a:pt x="9182258" y="2019324"/>
                  <a:pt x="9182316" y="2031066"/>
                </a:cubicBezTo>
                <a:lnTo>
                  <a:pt x="9182278" y="2047313"/>
                </a:lnTo>
                <a:lnTo>
                  <a:pt x="9172532" y="2045543"/>
                </a:lnTo>
                <a:lnTo>
                  <a:pt x="9173842" y="2029805"/>
                </a:lnTo>
                <a:cubicBezTo>
                  <a:pt x="9175210" y="2011268"/>
                  <a:pt x="9176320" y="1992822"/>
                  <a:pt x="9177334" y="1979903"/>
                </a:cubicBezTo>
                <a:close/>
                <a:moveTo>
                  <a:pt x="3696300" y="1578900"/>
                </a:moveTo>
                <a:cubicBezTo>
                  <a:pt x="3710474" y="1584699"/>
                  <a:pt x="3724648" y="1590499"/>
                  <a:pt x="3738823" y="1596298"/>
                </a:cubicBezTo>
                <a:cubicBezTo>
                  <a:pt x="3731018" y="1595365"/>
                  <a:pt x="3722545" y="1594511"/>
                  <a:pt x="3714409" y="1593618"/>
                </a:cubicBezTo>
                <a:cubicBezTo>
                  <a:pt x="3707437" y="1589899"/>
                  <a:pt x="3700149" y="1586487"/>
                  <a:pt x="3693161" y="1582501"/>
                </a:cubicBezTo>
                <a:cubicBezTo>
                  <a:pt x="3694096" y="1581313"/>
                  <a:pt x="3695364" y="1580088"/>
                  <a:pt x="3696300" y="1578900"/>
                </a:cubicBezTo>
                <a:close/>
                <a:moveTo>
                  <a:pt x="3918454" y="1175387"/>
                </a:moveTo>
                <a:cubicBezTo>
                  <a:pt x="4003499" y="1210184"/>
                  <a:pt x="4088562" y="1245245"/>
                  <a:pt x="4173607" y="1280040"/>
                </a:cubicBezTo>
                <a:cubicBezTo>
                  <a:pt x="4172338" y="1281268"/>
                  <a:pt x="4171404" y="1282454"/>
                  <a:pt x="4170135" y="1283683"/>
                </a:cubicBezTo>
                <a:cubicBezTo>
                  <a:pt x="4077511" y="1256783"/>
                  <a:pt x="3989628" y="1225016"/>
                  <a:pt x="3918454" y="1175387"/>
                </a:cubicBezTo>
                <a:close/>
                <a:moveTo>
                  <a:pt x="8109090" y="602108"/>
                </a:moveTo>
                <a:lnTo>
                  <a:pt x="8113034" y="602645"/>
                </a:lnTo>
                <a:cubicBezTo>
                  <a:pt x="8117145" y="603257"/>
                  <a:pt x="8117456" y="603522"/>
                  <a:pt x="8111220" y="603405"/>
                </a:cubicBezTo>
                <a:close/>
                <a:moveTo>
                  <a:pt x="8489536" y="389280"/>
                </a:moveTo>
                <a:cubicBezTo>
                  <a:pt x="8479909" y="386150"/>
                  <a:pt x="8475270" y="392618"/>
                  <a:pt x="8470194" y="397527"/>
                </a:cubicBezTo>
                <a:cubicBezTo>
                  <a:pt x="8442581" y="423957"/>
                  <a:pt x="8407160" y="444085"/>
                  <a:pt x="8373511" y="465608"/>
                </a:cubicBezTo>
                <a:cubicBezTo>
                  <a:pt x="8325315" y="496678"/>
                  <a:pt x="8274262" y="525140"/>
                  <a:pt x="8231753" y="560890"/>
                </a:cubicBezTo>
                <a:cubicBezTo>
                  <a:pt x="8220884" y="569991"/>
                  <a:pt x="8202133" y="566357"/>
                  <a:pt x="8199967" y="553465"/>
                </a:cubicBezTo>
                <a:cubicBezTo>
                  <a:pt x="8197799" y="540575"/>
                  <a:pt x="8188778" y="541668"/>
                  <a:pt x="8175616" y="546483"/>
                </a:cubicBezTo>
                <a:cubicBezTo>
                  <a:pt x="8159813" y="552155"/>
                  <a:pt x="8144012" y="557828"/>
                  <a:pt x="8128578" y="563992"/>
                </a:cubicBezTo>
                <a:cubicBezTo>
                  <a:pt x="8112493" y="570503"/>
                  <a:pt x="8105752" y="580983"/>
                  <a:pt x="8104845" y="593172"/>
                </a:cubicBezTo>
                <a:cubicBezTo>
                  <a:pt x="8104654" y="595478"/>
                  <a:pt x="8104732" y="598018"/>
                  <a:pt x="8105615" y="599991"/>
                </a:cubicBezTo>
                <a:lnTo>
                  <a:pt x="8109090" y="602108"/>
                </a:lnTo>
                <a:lnTo>
                  <a:pt x="8092049" y="599788"/>
                </a:lnTo>
                <a:cubicBezTo>
                  <a:pt x="8074125" y="597229"/>
                  <a:pt x="8051995" y="593399"/>
                  <a:pt x="8047646" y="588557"/>
                </a:cubicBezTo>
                <a:cubicBezTo>
                  <a:pt x="8047278" y="588065"/>
                  <a:pt x="7852240" y="650342"/>
                  <a:pt x="7793637" y="681868"/>
                </a:cubicBezTo>
                <a:cubicBezTo>
                  <a:pt x="7757179" y="701583"/>
                  <a:pt x="7034011" y="1031296"/>
                  <a:pt x="6007741" y="1095470"/>
                </a:cubicBezTo>
                <a:cubicBezTo>
                  <a:pt x="5971519" y="1097710"/>
                  <a:pt x="5937353" y="1100506"/>
                  <a:pt x="5902533" y="1103650"/>
                </a:cubicBezTo>
                <a:cubicBezTo>
                  <a:pt x="5594429" y="1129961"/>
                  <a:pt x="5292360" y="1161179"/>
                  <a:pt x="5164222" y="1163546"/>
                </a:cubicBezTo>
                <a:cubicBezTo>
                  <a:pt x="5063988" y="1165217"/>
                  <a:pt x="4549164" y="1138992"/>
                  <a:pt x="4395075" y="1082763"/>
                </a:cubicBezTo>
                <a:cubicBezTo>
                  <a:pt x="4237527" y="1025076"/>
                  <a:pt x="4088158" y="958345"/>
                  <a:pt x="3939440" y="891265"/>
                </a:cubicBezTo>
                <a:cubicBezTo>
                  <a:pt x="3874968" y="862299"/>
                  <a:pt x="3806689" y="837016"/>
                  <a:pt x="3747894" y="801994"/>
                </a:cubicBezTo>
                <a:cubicBezTo>
                  <a:pt x="3689082" y="766706"/>
                  <a:pt x="3632839" y="729495"/>
                  <a:pt x="3569553" y="697970"/>
                </a:cubicBezTo>
                <a:cubicBezTo>
                  <a:pt x="3551464" y="688887"/>
                  <a:pt x="3533327" y="679005"/>
                  <a:pt x="3507813" y="680216"/>
                </a:cubicBezTo>
                <a:cubicBezTo>
                  <a:pt x="3502099" y="680371"/>
                  <a:pt x="3496101" y="681365"/>
                  <a:pt x="3490455" y="682587"/>
                </a:cubicBezTo>
                <a:cubicBezTo>
                  <a:pt x="3484140" y="683888"/>
                  <a:pt x="3479298" y="687159"/>
                  <a:pt x="3477246" y="691971"/>
                </a:cubicBezTo>
                <a:cubicBezTo>
                  <a:pt x="3475230" y="697315"/>
                  <a:pt x="3479426" y="699760"/>
                  <a:pt x="3484273" y="701857"/>
                </a:cubicBezTo>
                <a:cubicBezTo>
                  <a:pt x="3487733" y="703316"/>
                  <a:pt x="3491260" y="705843"/>
                  <a:pt x="3495638" y="705849"/>
                </a:cubicBezTo>
                <a:cubicBezTo>
                  <a:pt x="3523576" y="705686"/>
                  <a:pt x="3534967" y="720681"/>
                  <a:pt x="3548914" y="733487"/>
                </a:cubicBezTo>
                <a:cubicBezTo>
                  <a:pt x="3554984" y="738925"/>
                  <a:pt x="3561304" y="742991"/>
                  <a:pt x="3551504" y="753036"/>
                </a:cubicBezTo>
                <a:cubicBezTo>
                  <a:pt x="3542974" y="761854"/>
                  <a:pt x="3552584" y="764716"/>
                  <a:pt x="3562075" y="765715"/>
                </a:cubicBezTo>
                <a:cubicBezTo>
                  <a:pt x="3575293" y="767067"/>
                  <a:pt x="3590630" y="764672"/>
                  <a:pt x="3605942" y="772481"/>
                </a:cubicBezTo>
                <a:cubicBezTo>
                  <a:pt x="3550860" y="779958"/>
                  <a:pt x="3525860" y="757484"/>
                  <a:pt x="3499309" y="737079"/>
                </a:cubicBezTo>
                <a:cubicBezTo>
                  <a:pt x="3489410" y="729689"/>
                  <a:pt x="3482419" y="720334"/>
                  <a:pt x="3473788" y="711717"/>
                </a:cubicBezTo>
                <a:cubicBezTo>
                  <a:pt x="3463019" y="701211"/>
                  <a:pt x="3451290" y="702093"/>
                  <a:pt x="3437248" y="714263"/>
                </a:cubicBezTo>
                <a:cubicBezTo>
                  <a:pt x="3424810" y="725164"/>
                  <a:pt x="3418411" y="725135"/>
                  <a:pt x="3413254" y="712874"/>
                </a:cubicBezTo>
                <a:cubicBezTo>
                  <a:pt x="3405299" y="693706"/>
                  <a:pt x="3389031" y="681450"/>
                  <a:pt x="3362511" y="677414"/>
                </a:cubicBezTo>
                <a:cubicBezTo>
                  <a:pt x="3356728" y="676504"/>
                  <a:pt x="3349492" y="673891"/>
                  <a:pt x="3344467" y="679599"/>
                </a:cubicBezTo>
                <a:cubicBezTo>
                  <a:pt x="3340061" y="684428"/>
                  <a:pt x="3344392" y="689004"/>
                  <a:pt x="3347971" y="692328"/>
                </a:cubicBezTo>
                <a:cubicBezTo>
                  <a:pt x="3354407" y="698260"/>
                  <a:pt x="3360162" y="704004"/>
                  <a:pt x="3363008" y="711713"/>
                </a:cubicBezTo>
                <a:cubicBezTo>
                  <a:pt x="3365019" y="716838"/>
                  <a:pt x="3367062" y="722495"/>
                  <a:pt x="3362637" y="727058"/>
                </a:cubicBezTo>
                <a:cubicBezTo>
                  <a:pt x="3344342" y="746453"/>
                  <a:pt x="3358884" y="752745"/>
                  <a:pt x="3376167" y="759779"/>
                </a:cubicBezTo>
                <a:cubicBezTo>
                  <a:pt x="3400002" y="769239"/>
                  <a:pt x="3410177" y="786259"/>
                  <a:pt x="3406203" y="808483"/>
                </a:cubicBezTo>
                <a:cubicBezTo>
                  <a:pt x="3404757" y="817516"/>
                  <a:pt x="3406433" y="822682"/>
                  <a:pt x="3420116" y="820757"/>
                </a:cubicBezTo>
                <a:cubicBezTo>
                  <a:pt x="3425463" y="820110"/>
                  <a:pt x="3426984" y="822878"/>
                  <a:pt x="3429194" y="825831"/>
                </a:cubicBezTo>
                <a:cubicBezTo>
                  <a:pt x="3476758" y="896035"/>
                  <a:pt x="3542778" y="954609"/>
                  <a:pt x="3619149" y="1006561"/>
                </a:cubicBezTo>
                <a:cubicBezTo>
                  <a:pt x="3681093" y="1048718"/>
                  <a:pt x="3748746" y="1085351"/>
                  <a:pt x="3818654" y="1120369"/>
                </a:cubicBezTo>
                <a:cubicBezTo>
                  <a:pt x="3820742" y="1121458"/>
                  <a:pt x="3822850" y="1122813"/>
                  <a:pt x="3824021" y="1125355"/>
                </a:cubicBezTo>
                <a:cubicBezTo>
                  <a:pt x="3791940" y="1123873"/>
                  <a:pt x="3763844" y="1116270"/>
                  <a:pt x="3736668" y="1107215"/>
                </a:cubicBezTo>
                <a:cubicBezTo>
                  <a:pt x="3664431" y="1083216"/>
                  <a:pt x="3602610" y="1048291"/>
                  <a:pt x="3540174" y="1014247"/>
                </a:cubicBezTo>
                <a:cubicBezTo>
                  <a:pt x="3502142" y="993353"/>
                  <a:pt x="3463159" y="973379"/>
                  <a:pt x="3421640" y="955861"/>
                </a:cubicBezTo>
                <a:cubicBezTo>
                  <a:pt x="3414719" y="952940"/>
                  <a:pt x="3409737" y="948712"/>
                  <a:pt x="3404753" y="944484"/>
                </a:cubicBezTo>
                <a:cubicBezTo>
                  <a:pt x="3401911" y="942144"/>
                  <a:pt x="3398417" y="940152"/>
                  <a:pt x="3393138" y="941865"/>
                </a:cubicBezTo>
                <a:cubicBezTo>
                  <a:pt x="3386540" y="944006"/>
                  <a:pt x="3386126" y="948083"/>
                  <a:pt x="3385712" y="952159"/>
                </a:cubicBezTo>
                <a:cubicBezTo>
                  <a:pt x="3384520" y="965187"/>
                  <a:pt x="3389594" y="976116"/>
                  <a:pt x="3398641" y="986025"/>
                </a:cubicBezTo>
                <a:cubicBezTo>
                  <a:pt x="3422140" y="1011364"/>
                  <a:pt x="3455589" y="1029056"/>
                  <a:pt x="3489975" y="1045560"/>
                </a:cubicBezTo>
                <a:cubicBezTo>
                  <a:pt x="3534421" y="1066751"/>
                  <a:pt x="3577600" y="1089169"/>
                  <a:pt x="3617273" y="1114697"/>
                </a:cubicBezTo>
                <a:cubicBezTo>
                  <a:pt x="3620082" y="1116503"/>
                  <a:pt x="3625178" y="1117229"/>
                  <a:pt x="3623898" y="1123556"/>
                </a:cubicBezTo>
                <a:cubicBezTo>
                  <a:pt x="3599276" y="1112313"/>
                  <a:pt x="3576007" y="1101173"/>
                  <a:pt x="3552438" y="1090606"/>
                </a:cubicBezTo>
                <a:cubicBezTo>
                  <a:pt x="3529203" y="1079998"/>
                  <a:pt x="3505634" y="1069432"/>
                  <a:pt x="3482417" y="1059092"/>
                </a:cubicBezTo>
                <a:cubicBezTo>
                  <a:pt x="3476868" y="1056543"/>
                  <a:pt x="3470899" y="1052702"/>
                  <a:pt x="3463468" y="1057629"/>
                </a:cubicBezTo>
                <a:cubicBezTo>
                  <a:pt x="3455703" y="1062595"/>
                  <a:pt x="3457128" y="1069134"/>
                  <a:pt x="3459472" y="1074217"/>
                </a:cubicBezTo>
                <a:cubicBezTo>
                  <a:pt x="3466821" y="1089165"/>
                  <a:pt x="3478729" y="1101681"/>
                  <a:pt x="3494211" y="1112153"/>
                </a:cubicBezTo>
                <a:cubicBezTo>
                  <a:pt x="3546907" y="1146573"/>
                  <a:pt x="3606933" y="1174465"/>
                  <a:pt x="3663137" y="1205775"/>
                </a:cubicBezTo>
                <a:cubicBezTo>
                  <a:pt x="3693512" y="1222766"/>
                  <a:pt x="3721631" y="1241370"/>
                  <a:pt x="3748466" y="1260936"/>
                </a:cubicBezTo>
                <a:cubicBezTo>
                  <a:pt x="3754470" y="1265310"/>
                  <a:pt x="3754440" y="1270144"/>
                  <a:pt x="3753142" y="1276208"/>
                </a:cubicBezTo>
                <a:cubicBezTo>
                  <a:pt x="3747968" y="1300726"/>
                  <a:pt x="3758834" y="1307462"/>
                  <a:pt x="3791960" y="1298886"/>
                </a:cubicBezTo>
                <a:cubicBezTo>
                  <a:pt x="3802234" y="1296299"/>
                  <a:pt x="3809336" y="1296782"/>
                  <a:pt x="3816039" y="1301606"/>
                </a:cubicBezTo>
                <a:cubicBezTo>
                  <a:pt x="3897299" y="1361555"/>
                  <a:pt x="3991895" y="1408883"/>
                  <a:pt x="4094439" y="1448806"/>
                </a:cubicBezTo>
                <a:cubicBezTo>
                  <a:pt x="4136210" y="1464953"/>
                  <a:pt x="4179249" y="1479874"/>
                  <a:pt x="4222870" y="1493379"/>
                </a:cubicBezTo>
                <a:cubicBezTo>
                  <a:pt x="4222955" y="1494711"/>
                  <a:pt x="4223057" y="1496309"/>
                  <a:pt x="4223141" y="1497641"/>
                </a:cubicBezTo>
                <a:cubicBezTo>
                  <a:pt x="4222925" y="1499546"/>
                  <a:pt x="4222659" y="1500653"/>
                  <a:pt x="4222428" y="1502292"/>
                </a:cubicBezTo>
                <a:cubicBezTo>
                  <a:pt x="4160784" y="1480767"/>
                  <a:pt x="4099761" y="1458363"/>
                  <a:pt x="4039973" y="1434198"/>
                </a:cubicBezTo>
                <a:cubicBezTo>
                  <a:pt x="3877889" y="1368737"/>
                  <a:pt x="3722432" y="1296301"/>
                  <a:pt x="3564773" y="1226279"/>
                </a:cubicBezTo>
                <a:cubicBezTo>
                  <a:pt x="3511752" y="1202636"/>
                  <a:pt x="3468897" y="1169442"/>
                  <a:pt x="3420650" y="1141464"/>
                </a:cubicBezTo>
                <a:cubicBezTo>
                  <a:pt x="3388486" y="1122812"/>
                  <a:pt x="3357590" y="1102932"/>
                  <a:pt x="3320669" y="1088883"/>
                </a:cubicBezTo>
                <a:cubicBezTo>
                  <a:pt x="3305491" y="1083205"/>
                  <a:pt x="3289697" y="1078406"/>
                  <a:pt x="3270102" y="1082659"/>
                </a:cubicBezTo>
                <a:cubicBezTo>
                  <a:pt x="3262467" y="1084389"/>
                  <a:pt x="3253881" y="1087040"/>
                  <a:pt x="3251648" y="1094290"/>
                </a:cubicBezTo>
                <a:cubicBezTo>
                  <a:pt x="3249750" y="1101498"/>
                  <a:pt x="3256970" y="1103846"/>
                  <a:pt x="3263506" y="1106005"/>
                </a:cubicBezTo>
                <a:cubicBezTo>
                  <a:pt x="3265227" y="1106604"/>
                  <a:pt x="3266966" y="1107467"/>
                  <a:pt x="3268636" y="1107265"/>
                </a:cubicBezTo>
                <a:cubicBezTo>
                  <a:pt x="3300482" y="1105018"/>
                  <a:pt x="3309121" y="1124372"/>
                  <a:pt x="3325089" y="1137201"/>
                </a:cubicBezTo>
                <a:cubicBezTo>
                  <a:pt x="3330055" y="1141164"/>
                  <a:pt x="3330677" y="1145651"/>
                  <a:pt x="3326003" y="1151585"/>
                </a:cubicBezTo>
                <a:cubicBezTo>
                  <a:pt x="3317592" y="1162266"/>
                  <a:pt x="3324211" y="1165760"/>
                  <a:pt x="3336410" y="1166967"/>
                </a:cubicBezTo>
                <a:cubicBezTo>
                  <a:pt x="3348608" y="1168175"/>
                  <a:pt x="3361690" y="1167395"/>
                  <a:pt x="3375112" y="1171943"/>
                </a:cubicBezTo>
                <a:cubicBezTo>
                  <a:pt x="3354718" y="1179513"/>
                  <a:pt x="3340011" y="1175927"/>
                  <a:pt x="3326222" y="1170885"/>
                </a:cubicBezTo>
                <a:cubicBezTo>
                  <a:pt x="3295216" y="1159877"/>
                  <a:pt x="3274464" y="1140648"/>
                  <a:pt x="3254679" y="1120765"/>
                </a:cubicBezTo>
                <a:cubicBezTo>
                  <a:pt x="3250733" y="1116948"/>
                  <a:pt x="3247420" y="1112518"/>
                  <a:pt x="3242188" y="1109662"/>
                </a:cubicBezTo>
                <a:cubicBezTo>
                  <a:pt x="3232391" y="1103869"/>
                  <a:pt x="3222316" y="1104284"/>
                  <a:pt x="3211499" y="1114184"/>
                </a:cubicBezTo>
                <a:cubicBezTo>
                  <a:pt x="3197173" y="1127194"/>
                  <a:pt x="3191777" y="1127042"/>
                  <a:pt x="3185849" y="1113265"/>
                </a:cubicBezTo>
                <a:cubicBezTo>
                  <a:pt x="3177929" y="1094629"/>
                  <a:pt x="3162028" y="1082865"/>
                  <a:pt x="3135843" y="1078789"/>
                </a:cubicBezTo>
                <a:cubicBezTo>
                  <a:pt x="3130396" y="1077837"/>
                  <a:pt x="3124578" y="1076395"/>
                  <a:pt x="3119118" y="1080546"/>
                </a:cubicBezTo>
                <a:cubicBezTo>
                  <a:pt x="3113359" y="1085269"/>
                  <a:pt x="3117622" y="1088780"/>
                  <a:pt x="3120198" y="1092226"/>
                </a:cubicBezTo>
                <a:cubicBezTo>
                  <a:pt x="3123912" y="1097682"/>
                  <a:pt x="3128295" y="1103057"/>
                  <a:pt x="3131691" y="1108819"/>
                </a:cubicBezTo>
                <a:cubicBezTo>
                  <a:pt x="3137665" y="1118027"/>
                  <a:pt x="3139328" y="1128295"/>
                  <a:pt x="3129914" y="1139097"/>
                </a:cubicBezTo>
                <a:cubicBezTo>
                  <a:pt x="3123003" y="1146915"/>
                  <a:pt x="3123960" y="1151361"/>
                  <a:pt x="3133955" y="1154983"/>
                </a:cubicBezTo>
                <a:cubicBezTo>
                  <a:pt x="3165979" y="1166136"/>
                  <a:pt x="3186931" y="1183194"/>
                  <a:pt x="3178170" y="1214855"/>
                </a:cubicBezTo>
                <a:cubicBezTo>
                  <a:pt x="3176770" y="1219320"/>
                  <a:pt x="3179046" y="1223338"/>
                  <a:pt x="3185378" y="1222303"/>
                </a:cubicBezTo>
                <a:cubicBezTo>
                  <a:pt x="3199361" y="1219805"/>
                  <a:pt x="3202140" y="1226447"/>
                  <a:pt x="3206608" y="1233153"/>
                </a:cubicBezTo>
                <a:cubicBezTo>
                  <a:pt x="3250090" y="1297409"/>
                  <a:pt x="3310389" y="1350771"/>
                  <a:pt x="3379140" y="1399351"/>
                </a:cubicBezTo>
                <a:cubicBezTo>
                  <a:pt x="3447189" y="1447479"/>
                  <a:pt x="3522881" y="1488775"/>
                  <a:pt x="3603118" y="1527375"/>
                </a:cubicBezTo>
                <a:cubicBezTo>
                  <a:pt x="3581296" y="1528405"/>
                  <a:pt x="3552602" y="1521951"/>
                  <a:pt x="3524809" y="1513774"/>
                </a:cubicBezTo>
                <a:cubicBezTo>
                  <a:pt x="3451354" y="1491802"/>
                  <a:pt x="3389901" y="1457369"/>
                  <a:pt x="3327498" y="1423859"/>
                </a:cubicBezTo>
                <a:cubicBezTo>
                  <a:pt x="3283917" y="1400416"/>
                  <a:pt x="3241288" y="1376052"/>
                  <a:pt x="3192949" y="1357211"/>
                </a:cubicBezTo>
                <a:cubicBezTo>
                  <a:pt x="3187434" y="1355196"/>
                  <a:pt x="3183538" y="1352177"/>
                  <a:pt x="3180259" y="1348280"/>
                </a:cubicBezTo>
                <a:cubicBezTo>
                  <a:pt x="3177348" y="1344874"/>
                  <a:pt x="3173119" y="1341896"/>
                  <a:pt x="3166204" y="1344345"/>
                </a:cubicBezTo>
                <a:cubicBezTo>
                  <a:pt x="3159306" y="1347059"/>
                  <a:pt x="3158942" y="1351935"/>
                  <a:pt x="3159212" y="1356197"/>
                </a:cubicBezTo>
                <a:cubicBezTo>
                  <a:pt x="3161232" y="1372059"/>
                  <a:pt x="3167827" y="1385754"/>
                  <a:pt x="3181004" y="1397043"/>
                </a:cubicBezTo>
                <a:cubicBezTo>
                  <a:pt x="3206688" y="1419701"/>
                  <a:pt x="3240037" y="1435794"/>
                  <a:pt x="3273385" y="1451888"/>
                </a:cubicBezTo>
                <a:cubicBezTo>
                  <a:pt x="3319573" y="1473941"/>
                  <a:pt x="3362569" y="1498797"/>
                  <a:pt x="3401776" y="1527602"/>
                </a:cubicBezTo>
                <a:cubicBezTo>
                  <a:pt x="3374012" y="1514591"/>
                  <a:pt x="3346230" y="1501313"/>
                  <a:pt x="3318130" y="1488342"/>
                </a:cubicBezTo>
                <a:cubicBezTo>
                  <a:pt x="3296969" y="1478558"/>
                  <a:pt x="3275173" y="1469387"/>
                  <a:pt x="3253694" y="1459909"/>
                </a:cubicBezTo>
                <a:cubicBezTo>
                  <a:pt x="3248495" y="1457587"/>
                  <a:pt x="3242945" y="1455038"/>
                  <a:pt x="3236182" y="1459882"/>
                </a:cubicBezTo>
                <a:cubicBezTo>
                  <a:pt x="3230053" y="1464115"/>
                  <a:pt x="3231378" y="1469055"/>
                  <a:pt x="3233020" y="1473687"/>
                </a:cubicBezTo>
                <a:cubicBezTo>
                  <a:pt x="3239235" y="1491993"/>
                  <a:pt x="3254236" y="1505477"/>
                  <a:pt x="3272474" y="1516958"/>
                </a:cubicBezTo>
                <a:cubicBezTo>
                  <a:pt x="3294559" y="1530657"/>
                  <a:pt x="3317595" y="1543436"/>
                  <a:pt x="3341300" y="1556133"/>
                </a:cubicBezTo>
                <a:cubicBezTo>
                  <a:pt x="3316637" y="1554825"/>
                  <a:pt x="3291973" y="1553517"/>
                  <a:pt x="3267359" y="1553009"/>
                </a:cubicBezTo>
                <a:cubicBezTo>
                  <a:pt x="3280352" y="1582573"/>
                  <a:pt x="3306470" y="1585584"/>
                  <a:pt x="3329832" y="1587586"/>
                </a:cubicBezTo>
                <a:cubicBezTo>
                  <a:pt x="3361297" y="1589949"/>
                  <a:pt x="3391527" y="1594072"/>
                  <a:pt x="3421490" y="1599301"/>
                </a:cubicBezTo>
                <a:cubicBezTo>
                  <a:pt x="3434412" y="1606594"/>
                  <a:pt x="3447319" y="1613621"/>
                  <a:pt x="3459923" y="1621220"/>
                </a:cubicBezTo>
                <a:cubicBezTo>
                  <a:pt x="3472880" y="1629046"/>
                  <a:pt x="3485168" y="1636952"/>
                  <a:pt x="3497490" y="1645392"/>
                </a:cubicBezTo>
                <a:cubicBezTo>
                  <a:pt x="3506301" y="1651572"/>
                  <a:pt x="3516714" y="1656484"/>
                  <a:pt x="3507803" y="1669911"/>
                </a:cubicBezTo>
                <a:cubicBezTo>
                  <a:pt x="3503816" y="1676032"/>
                  <a:pt x="3534148" y="1702959"/>
                  <a:pt x="3543290" y="1703729"/>
                </a:cubicBezTo>
                <a:cubicBezTo>
                  <a:pt x="3544644" y="1703834"/>
                  <a:pt x="3545996" y="1703940"/>
                  <a:pt x="3546999" y="1703818"/>
                </a:cubicBezTo>
                <a:cubicBezTo>
                  <a:pt x="3566312" y="1700405"/>
                  <a:pt x="3571232" y="1708935"/>
                  <a:pt x="3572295" y="1720349"/>
                </a:cubicBezTo>
                <a:cubicBezTo>
                  <a:pt x="3573341" y="1731497"/>
                  <a:pt x="3570880" y="1745753"/>
                  <a:pt x="3596922" y="1736961"/>
                </a:cubicBezTo>
                <a:cubicBezTo>
                  <a:pt x="3599895" y="1736064"/>
                  <a:pt x="3600664" y="1737582"/>
                  <a:pt x="3602119" y="1739285"/>
                </a:cubicBezTo>
                <a:cubicBezTo>
                  <a:pt x="3633888" y="1783486"/>
                  <a:pt x="3684678" y="1814377"/>
                  <a:pt x="3734798" y="1845349"/>
                </a:cubicBezTo>
                <a:cubicBezTo>
                  <a:pt x="3737590" y="1846890"/>
                  <a:pt x="3740383" y="1848430"/>
                  <a:pt x="3743174" y="1849972"/>
                </a:cubicBezTo>
                <a:cubicBezTo>
                  <a:pt x="3692460" y="1846720"/>
                  <a:pt x="3526297" y="1854765"/>
                  <a:pt x="3478101" y="1864630"/>
                </a:cubicBezTo>
                <a:cubicBezTo>
                  <a:pt x="3435216" y="1873314"/>
                  <a:pt x="3187933" y="1844748"/>
                  <a:pt x="3135293" y="1816496"/>
                </a:cubicBezTo>
                <a:cubicBezTo>
                  <a:pt x="3129987" y="1844249"/>
                  <a:pt x="3145700" y="1853084"/>
                  <a:pt x="3158510" y="1863880"/>
                </a:cubicBezTo>
                <a:cubicBezTo>
                  <a:pt x="3176652" y="1879130"/>
                  <a:pt x="3180104" y="1891061"/>
                  <a:pt x="3148907" y="1908797"/>
                </a:cubicBezTo>
                <a:cubicBezTo>
                  <a:pt x="3059526" y="1959351"/>
                  <a:pt x="3060614" y="1960561"/>
                  <a:pt x="3150229" y="2003660"/>
                </a:cubicBezTo>
                <a:cubicBezTo>
                  <a:pt x="3154391" y="2005572"/>
                  <a:pt x="3152878" y="2013539"/>
                  <a:pt x="3154219" y="2018746"/>
                </a:cubicBezTo>
                <a:cubicBezTo>
                  <a:pt x="3132340" y="2029448"/>
                  <a:pt x="3104621" y="2011868"/>
                  <a:pt x="3079313" y="2037482"/>
                </a:cubicBezTo>
                <a:cubicBezTo>
                  <a:pt x="3200844" y="2121812"/>
                  <a:pt x="3382216" y="2194063"/>
                  <a:pt x="3545961" y="2248584"/>
                </a:cubicBezTo>
                <a:cubicBezTo>
                  <a:pt x="3418859" y="2288406"/>
                  <a:pt x="3336249" y="2212515"/>
                  <a:pt x="3242382" y="2234890"/>
                </a:cubicBezTo>
                <a:cubicBezTo>
                  <a:pt x="3196963" y="2267233"/>
                  <a:pt x="3340047" y="2293389"/>
                  <a:pt x="3206852" y="2322137"/>
                </a:cubicBezTo>
                <a:cubicBezTo>
                  <a:pt x="3266485" y="2338535"/>
                  <a:pt x="3311047" y="2356223"/>
                  <a:pt x="3352854" y="2378270"/>
                </a:cubicBezTo>
                <a:cubicBezTo>
                  <a:pt x="3427094" y="2417864"/>
                  <a:pt x="3443161" y="2448130"/>
                  <a:pt x="3414532" y="2516826"/>
                </a:cubicBezTo>
                <a:cubicBezTo>
                  <a:pt x="3395525" y="2562076"/>
                  <a:pt x="3366606" y="2605038"/>
                  <a:pt x="3397577" y="2652556"/>
                </a:cubicBezTo>
                <a:cubicBezTo>
                  <a:pt x="3418842" y="2685144"/>
                  <a:pt x="3412947" y="2708944"/>
                  <a:pt x="3339773" y="2701969"/>
                </a:cubicBezTo>
                <a:cubicBezTo>
                  <a:pt x="3260852" y="2694617"/>
                  <a:pt x="3233446" y="2729610"/>
                  <a:pt x="3257041" y="2788223"/>
                </a:cubicBezTo>
                <a:cubicBezTo>
                  <a:pt x="3272229" y="2825841"/>
                  <a:pt x="3259642" y="2839714"/>
                  <a:pt x="3205892" y="2841661"/>
                </a:cubicBezTo>
                <a:cubicBezTo>
                  <a:pt x="3146428" y="2843763"/>
                  <a:pt x="3088665" y="2824990"/>
                  <a:pt x="3016267" y="2846107"/>
                </a:cubicBezTo>
                <a:cubicBezTo>
                  <a:pt x="3079284" y="2910414"/>
                  <a:pt x="3202965" y="2875032"/>
                  <a:pt x="3275450" y="2934701"/>
                </a:cubicBezTo>
                <a:cubicBezTo>
                  <a:pt x="3194271" y="2944802"/>
                  <a:pt x="3132104" y="2952064"/>
                  <a:pt x="3071009" y="2944432"/>
                </a:cubicBezTo>
                <a:cubicBezTo>
                  <a:pt x="3045559" y="2941340"/>
                  <a:pt x="3017770" y="2938533"/>
                  <a:pt x="3005039" y="2960743"/>
                </a:cubicBezTo>
                <a:cubicBezTo>
                  <a:pt x="2989910" y="2987540"/>
                  <a:pt x="3024584" y="2992735"/>
                  <a:pt x="3045255" y="2994795"/>
                </a:cubicBezTo>
                <a:cubicBezTo>
                  <a:pt x="3103524" y="3000354"/>
                  <a:pt x="3149512" y="3024578"/>
                  <a:pt x="3198769" y="3041966"/>
                </a:cubicBezTo>
                <a:cubicBezTo>
                  <a:pt x="3306591" y="3080177"/>
                  <a:pt x="3424230" y="3108608"/>
                  <a:pt x="3518098" y="3181525"/>
                </a:cubicBezTo>
                <a:cubicBezTo>
                  <a:pt x="3405474" y="3173693"/>
                  <a:pt x="3319103" y="3133957"/>
                  <a:pt x="3214876" y="3136382"/>
                </a:cubicBezTo>
                <a:cubicBezTo>
                  <a:pt x="3309623" y="3201944"/>
                  <a:pt x="3428070" y="3237794"/>
                  <a:pt x="3540876" y="3280232"/>
                </a:cubicBezTo>
                <a:cubicBezTo>
                  <a:pt x="3572951" y="3292185"/>
                  <a:pt x="3605372" y="3298995"/>
                  <a:pt x="3614558" y="3332242"/>
                </a:cubicBezTo>
                <a:cubicBezTo>
                  <a:pt x="3632460" y="3396643"/>
                  <a:pt x="3676382" y="3446619"/>
                  <a:pt x="3765439" y="3465091"/>
                </a:cubicBezTo>
                <a:cubicBezTo>
                  <a:pt x="3766125" y="3465276"/>
                  <a:pt x="3762072" y="3475699"/>
                  <a:pt x="3759506" y="3482990"/>
                </a:cubicBezTo>
                <a:cubicBezTo>
                  <a:pt x="3706514" y="3491555"/>
                  <a:pt x="3662256" y="3457457"/>
                  <a:pt x="3594905" y="3478499"/>
                </a:cubicBezTo>
                <a:cubicBezTo>
                  <a:pt x="3663098" y="3523656"/>
                  <a:pt x="3720597" y="3564741"/>
                  <a:pt x="3814430" y="3578876"/>
                </a:cubicBezTo>
                <a:cubicBezTo>
                  <a:pt x="3889563" y="3590177"/>
                  <a:pt x="3981512" y="3590582"/>
                  <a:pt x="4039126" y="3649369"/>
                </a:cubicBezTo>
                <a:cubicBezTo>
                  <a:pt x="3977790" y="3669682"/>
                  <a:pt x="3930328" y="3659325"/>
                  <a:pt x="3883152" y="3653497"/>
                </a:cubicBezTo>
                <a:cubicBezTo>
                  <a:pt x="3810528" y="3644576"/>
                  <a:pt x="3739087" y="3633097"/>
                  <a:pt x="3666446" y="3623911"/>
                </a:cubicBezTo>
                <a:cubicBezTo>
                  <a:pt x="3638957" y="3620530"/>
                  <a:pt x="3608896" y="3619071"/>
                  <a:pt x="3593589" y="3653674"/>
                </a:cubicBezTo>
                <a:cubicBezTo>
                  <a:pt x="3684581" y="3649631"/>
                  <a:pt x="3741824" y="3686720"/>
                  <a:pt x="3801238" y="3720862"/>
                </a:cubicBezTo>
                <a:cubicBezTo>
                  <a:pt x="3834791" y="3740152"/>
                  <a:pt x="3862819" y="3767894"/>
                  <a:pt x="3919545" y="3749213"/>
                </a:cubicBezTo>
                <a:cubicBezTo>
                  <a:pt x="3949563" y="3739403"/>
                  <a:pt x="3970044" y="3754371"/>
                  <a:pt x="3968059" y="3776085"/>
                </a:cubicBezTo>
                <a:cubicBezTo>
                  <a:pt x="3961477" y="3852579"/>
                  <a:pt x="4033657" y="3870411"/>
                  <a:pt x="4107750" y="3875932"/>
                </a:cubicBezTo>
                <a:cubicBezTo>
                  <a:pt x="4247829" y="3886613"/>
                  <a:pt x="4367192" y="3936847"/>
                  <a:pt x="4504087" y="3955698"/>
                </a:cubicBezTo>
                <a:cubicBezTo>
                  <a:pt x="4637239" y="3973931"/>
                  <a:pt x="5630348" y="4013091"/>
                  <a:pt x="5880284" y="3998656"/>
                </a:cubicBezTo>
                <a:cubicBezTo>
                  <a:pt x="7409751" y="3910310"/>
                  <a:pt x="8457142" y="3018967"/>
                  <a:pt x="8461494" y="3007971"/>
                </a:cubicBezTo>
                <a:cubicBezTo>
                  <a:pt x="8481448" y="2956432"/>
                  <a:pt x="8537247" y="2928466"/>
                  <a:pt x="8587378" y="2896089"/>
                </a:cubicBezTo>
                <a:cubicBezTo>
                  <a:pt x="8631032" y="2867717"/>
                  <a:pt x="8677604" y="2837649"/>
                  <a:pt x="8693826" y="2796225"/>
                </a:cubicBezTo>
                <a:cubicBezTo>
                  <a:pt x="8715249" y="2741288"/>
                  <a:pt x="8647790" y="2792407"/>
                  <a:pt x="8633488" y="2774007"/>
                </a:cubicBezTo>
                <a:cubicBezTo>
                  <a:pt x="8658507" y="2743865"/>
                  <a:pt x="8698366" y="2714075"/>
                  <a:pt x="8707444" y="2682105"/>
                </a:cubicBezTo>
                <a:cubicBezTo>
                  <a:pt x="8739824" y="2566518"/>
                  <a:pt x="8819561" y="2475526"/>
                  <a:pt x="8942552" y="2397549"/>
                </a:cubicBezTo>
                <a:cubicBezTo>
                  <a:pt x="8977822" y="2375023"/>
                  <a:pt x="8999812" y="2339612"/>
                  <a:pt x="9049260" y="2328253"/>
                </a:cubicBezTo>
                <a:cubicBezTo>
                  <a:pt x="9159134" y="2303404"/>
                  <a:pt x="9118356" y="2218151"/>
                  <a:pt x="9174304" y="2171379"/>
                </a:cubicBezTo>
                <a:cubicBezTo>
                  <a:pt x="9179581" y="2166982"/>
                  <a:pt x="9181728" y="2117398"/>
                  <a:pt x="9182228" y="2067678"/>
                </a:cubicBezTo>
                <a:lnTo>
                  <a:pt x="9182278" y="2047313"/>
                </a:lnTo>
                <a:lnTo>
                  <a:pt x="9184334" y="2047686"/>
                </a:lnTo>
                <a:cubicBezTo>
                  <a:pt x="9192950" y="2042242"/>
                  <a:pt x="9192359" y="2022485"/>
                  <a:pt x="9185124" y="1997142"/>
                </a:cubicBezTo>
                <a:lnTo>
                  <a:pt x="9181592" y="1987782"/>
                </a:lnTo>
                <a:lnTo>
                  <a:pt x="9181190" y="1974586"/>
                </a:lnTo>
                <a:cubicBezTo>
                  <a:pt x="9180902" y="1968441"/>
                  <a:pt x="9180584" y="1964399"/>
                  <a:pt x="9180252" y="1963164"/>
                </a:cubicBezTo>
                <a:cubicBezTo>
                  <a:pt x="9179760" y="1961378"/>
                  <a:pt x="9179284" y="1962333"/>
                  <a:pt x="9178804" y="1965349"/>
                </a:cubicBezTo>
                <a:lnTo>
                  <a:pt x="9177606" y="1977215"/>
                </a:lnTo>
                <a:lnTo>
                  <a:pt x="9169614" y="1956030"/>
                </a:lnTo>
                <a:cubicBezTo>
                  <a:pt x="9143144" y="1898537"/>
                  <a:pt x="9095234" y="1836160"/>
                  <a:pt x="9046406" y="1838718"/>
                </a:cubicBezTo>
                <a:cubicBezTo>
                  <a:pt x="9077129" y="1760642"/>
                  <a:pt x="9077129" y="1760642"/>
                  <a:pt x="8960873" y="1764524"/>
                </a:cubicBezTo>
                <a:cubicBezTo>
                  <a:pt x="9002330" y="1712259"/>
                  <a:pt x="9001568" y="1700272"/>
                  <a:pt x="8946755" y="1690806"/>
                </a:cubicBezTo>
                <a:cubicBezTo>
                  <a:pt x="8893980" y="1681628"/>
                  <a:pt x="8836186" y="1683529"/>
                  <a:pt x="8786897" y="1665607"/>
                </a:cubicBezTo>
                <a:cubicBezTo>
                  <a:pt x="8827191" y="1600331"/>
                  <a:pt x="8835148" y="1529576"/>
                  <a:pt x="8924505" y="1489227"/>
                </a:cubicBezTo>
                <a:cubicBezTo>
                  <a:pt x="8938584" y="1482958"/>
                  <a:pt x="8947122" y="1463671"/>
                  <a:pt x="8937122" y="1454681"/>
                </a:cubicBezTo>
                <a:cubicBezTo>
                  <a:pt x="8901654" y="1421129"/>
                  <a:pt x="8944526" y="1343460"/>
                  <a:pt x="8841119" y="1348202"/>
                </a:cubicBezTo>
                <a:cubicBezTo>
                  <a:pt x="8828354" y="1348673"/>
                  <a:pt x="8816185" y="1342631"/>
                  <a:pt x="8825548" y="1331028"/>
                </a:cubicBezTo>
                <a:cubicBezTo>
                  <a:pt x="8857711" y="1291432"/>
                  <a:pt x="8816096" y="1298887"/>
                  <a:pt x="8790413" y="1297436"/>
                </a:cubicBezTo>
                <a:cubicBezTo>
                  <a:pt x="8759333" y="1295832"/>
                  <a:pt x="8725565" y="1315490"/>
                  <a:pt x="8695944" y="1299752"/>
                </a:cubicBezTo>
                <a:cubicBezTo>
                  <a:pt x="8701338" y="1278697"/>
                  <a:pt x="8726082" y="1275968"/>
                  <a:pt x="8743050" y="1267471"/>
                </a:cubicBezTo>
                <a:cubicBezTo>
                  <a:pt x="8792636" y="1242406"/>
                  <a:pt x="8832648" y="1215014"/>
                  <a:pt x="8831902" y="1166250"/>
                </a:cubicBezTo>
                <a:cubicBezTo>
                  <a:pt x="8831416" y="1126849"/>
                  <a:pt x="8834560" y="1091573"/>
                  <a:pt x="8763628" y="1088084"/>
                </a:cubicBezTo>
                <a:cubicBezTo>
                  <a:pt x="8752484" y="1087556"/>
                  <a:pt x="8746480" y="1083182"/>
                  <a:pt x="8744052" y="1076766"/>
                </a:cubicBezTo>
                <a:cubicBezTo>
                  <a:pt x="8751664" y="1069402"/>
                  <a:pt x="8758926" y="1061811"/>
                  <a:pt x="8767977" y="1055883"/>
                </a:cubicBezTo>
                <a:cubicBezTo>
                  <a:pt x="8798386" y="1036363"/>
                  <a:pt x="8807604" y="1011893"/>
                  <a:pt x="8815418" y="986519"/>
                </a:cubicBezTo>
                <a:cubicBezTo>
                  <a:pt x="8820450" y="970342"/>
                  <a:pt x="8826500" y="954308"/>
                  <a:pt x="8839356" y="939330"/>
                </a:cubicBezTo>
                <a:cubicBezTo>
                  <a:pt x="8847184" y="930060"/>
                  <a:pt x="8857152" y="922680"/>
                  <a:pt x="8869964" y="917639"/>
                </a:cubicBezTo>
                <a:cubicBezTo>
                  <a:pt x="8881119" y="913066"/>
                  <a:pt x="8884190" y="908399"/>
                  <a:pt x="8876013" y="901606"/>
                </a:cubicBezTo>
                <a:cubicBezTo>
                  <a:pt x="8852888" y="882126"/>
                  <a:pt x="8842659" y="858937"/>
                  <a:pt x="8855230" y="828963"/>
                </a:cubicBezTo>
                <a:cubicBezTo>
                  <a:pt x="8859032" y="819911"/>
                  <a:pt x="8855550" y="812818"/>
                  <a:pt x="8844988" y="810876"/>
                </a:cubicBezTo>
                <a:cubicBezTo>
                  <a:pt x="8801020" y="802512"/>
                  <a:pt x="8788328" y="772374"/>
                  <a:pt x="8768255" y="747963"/>
                </a:cubicBezTo>
                <a:cubicBezTo>
                  <a:pt x="8739786" y="713294"/>
                  <a:pt x="8713605" y="677543"/>
                  <a:pt x="8692953" y="638707"/>
                </a:cubicBezTo>
                <a:cubicBezTo>
                  <a:pt x="8680700" y="615495"/>
                  <a:pt x="8668800" y="592509"/>
                  <a:pt x="8674423" y="564449"/>
                </a:cubicBezTo>
                <a:cubicBezTo>
                  <a:pt x="8675670" y="557588"/>
                  <a:pt x="8672308" y="552358"/>
                  <a:pt x="8667642" y="547822"/>
                </a:cubicBezTo>
                <a:cubicBezTo>
                  <a:pt x="8647856" y="527939"/>
                  <a:pt x="8648704" y="504214"/>
                  <a:pt x="8661198" y="478275"/>
                </a:cubicBezTo>
                <a:cubicBezTo>
                  <a:pt x="8668953" y="462573"/>
                  <a:pt x="8667832" y="460828"/>
                  <a:pt x="8645813" y="464032"/>
                </a:cubicBezTo>
                <a:cubicBezTo>
                  <a:pt x="8601088" y="470255"/>
                  <a:pt x="8556732" y="476969"/>
                  <a:pt x="8512338" y="477784"/>
                </a:cubicBezTo>
                <a:cubicBezTo>
                  <a:pt x="8462562" y="478712"/>
                  <a:pt x="8445778" y="468934"/>
                  <a:pt x="8481050" y="430572"/>
                </a:cubicBezTo>
                <a:cubicBezTo>
                  <a:pt x="8488612" y="422408"/>
                  <a:pt x="8495122" y="413567"/>
                  <a:pt x="8498220" y="404064"/>
                </a:cubicBezTo>
                <a:cubicBezTo>
                  <a:pt x="8500436" y="396549"/>
                  <a:pt x="8497776" y="391771"/>
                  <a:pt x="8489536" y="389280"/>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97578F1-9142-D35E-14F3-14C0C1D951C7}"/>
              </a:ext>
            </a:extLst>
          </p:cNvPr>
          <p:cNvSpPr>
            <a:spLocks noGrp="1"/>
          </p:cNvSpPr>
          <p:nvPr>
            <p:ph type="ctrTitle"/>
          </p:nvPr>
        </p:nvSpPr>
        <p:spPr>
          <a:xfrm>
            <a:off x="1524000" y="4063296"/>
            <a:ext cx="9144000" cy="1152663"/>
          </a:xfrm>
        </p:spPr>
        <p:txBody>
          <a:bodyPr anchor="ctr">
            <a:normAutofit/>
          </a:bodyPr>
          <a:lstStyle/>
          <a:p>
            <a:r>
              <a:rPr lang="en-US" sz="4400" dirty="0"/>
              <a:t>Y</a:t>
            </a:r>
            <a:r>
              <a:rPr lang="x-none" sz="4400" dirty="0"/>
              <a:t>OUR SOLUTION IN FLOW CONTROL </a:t>
            </a:r>
          </a:p>
        </p:txBody>
      </p:sp>
      <p:sp>
        <p:nvSpPr>
          <p:cNvPr id="3" name="Subtitle 2">
            <a:extLst>
              <a:ext uri="{FF2B5EF4-FFF2-40B4-BE49-F238E27FC236}">
                <a16:creationId xmlns:a16="http://schemas.microsoft.com/office/drawing/2014/main" id="{4223DF8F-BA4B-9817-EFEA-62F667EEAC55}"/>
              </a:ext>
            </a:extLst>
          </p:cNvPr>
          <p:cNvSpPr>
            <a:spLocks noGrp="1"/>
          </p:cNvSpPr>
          <p:nvPr>
            <p:ph type="subTitle" idx="1"/>
          </p:nvPr>
        </p:nvSpPr>
        <p:spPr>
          <a:xfrm>
            <a:off x="1524000" y="5329534"/>
            <a:ext cx="9144000" cy="646785"/>
          </a:xfrm>
        </p:spPr>
        <p:txBody>
          <a:bodyPr>
            <a:normAutofit/>
          </a:bodyPr>
          <a:lstStyle/>
          <a:p>
            <a:r>
              <a:rPr lang="x-none" sz="1300" i="1"/>
              <a:t>We offer products and systems to control all kind of media and specializing in the control equipment for Oil &amp; Gas area. </a:t>
            </a:r>
            <a:endParaRPr lang="ru-RU" sz="1300" i="1"/>
          </a:p>
          <a:p>
            <a:r>
              <a:rPr lang="x-none" sz="1300" i="1"/>
              <a:t>Our staff &amp; OEM partners are your best solution in flow control. </a:t>
            </a:r>
          </a:p>
        </p:txBody>
      </p:sp>
      <p:pic>
        <p:nvPicPr>
          <p:cNvPr id="4" name="Picture 3" descr="A green and black logo&#10;&#10;Description automatically generated">
            <a:extLst>
              <a:ext uri="{FF2B5EF4-FFF2-40B4-BE49-F238E27FC236}">
                <a16:creationId xmlns:a16="http://schemas.microsoft.com/office/drawing/2014/main" id="{1998418A-68F8-6CD0-731A-D901AD67265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48596" y="2056930"/>
            <a:ext cx="3217333" cy="79079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542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DB74BAD7-F0FC-4719-A31F-1ABDB621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48215" cy="6857999"/>
          </a:xfrm>
          <a:custGeom>
            <a:avLst/>
            <a:gdLst>
              <a:gd name="connsiteX0" fmla="*/ 0 w 9024730"/>
              <a:gd name="connsiteY0" fmla="*/ 0 h 6857999"/>
              <a:gd name="connsiteX1" fmla="*/ 9024730 w 9024730"/>
              <a:gd name="connsiteY1" fmla="*/ 0 h 6857999"/>
              <a:gd name="connsiteX2" fmla="*/ 9024730 w 9024730"/>
              <a:gd name="connsiteY2" fmla="*/ 2 h 6857999"/>
              <a:gd name="connsiteX3" fmla="*/ 8447016 w 9024730"/>
              <a:gd name="connsiteY3" fmla="*/ 2 h 6857999"/>
              <a:gd name="connsiteX4" fmla="*/ 8441214 w 9024730"/>
              <a:gd name="connsiteY4" fmla="*/ 14562 h 6857999"/>
              <a:gd name="connsiteX5" fmla="*/ 8445389 w 9024730"/>
              <a:gd name="connsiteY5" fmla="*/ 59077 h 6857999"/>
              <a:gd name="connsiteX6" fmla="*/ 8437086 w 9024730"/>
              <a:gd name="connsiteY6" fmla="*/ 107668 h 6857999"/>
              <a:gd name="connsiteX7" fmla="*/ 8458599 w 9024730"/>
              <a:gd name="connsiteY7" fmla="*/ 246136 h 6857999"/>
              <a:gd name="connsiteX8" fmla="*/ 8433237 w 9024730"/>
              <a:gd name="connsiteY8" fmla="*/ 372908 h 6857999"/>
              <a:gd name="connsiteX9" fmla="*/ 8430194 w 9024730"/>
              <a:gd name="connsiteY9" fmla="*/ 450607 h 6857999"/>
              <a:gd name="connsiteX10" fmla="*/ 8443315 w 9024730"/>
              <a:gd name="connsiteY10" fmla="*/ 812800 h 6857999"/>
              <a:gd name="connsiteX11" fmla="*/ 8453042 w 9024730"/>
              <a:gd name="connsiteY11" fmla="*/ 912727 h 6857999"/>
              <a:gd name="connsiteX12" fmla="*/ 8451649 w 9024730"/>
              <a:gd name="connsiteY12" fmla="*/ 989950 h 6857999"/>
              <a:gd name="connsiteX13" fmla="*/ 8455592 w 9024730"/>
              <a:gd name="connsiteY13" fmla="*/ 1141745 h 6857999"/>
              <a:gd name="connsiteX14" fmla="*/ 8470203 w 9024730"/>
              <a:gd name="connsiteY14" fmla="*/ 1265454 h 6857999"/>
              <a:gd name="connsiteX15" fmla="*/ 8499638 w 9024730"/>
              <a:gd name="connsiteY15" fmla="*/ 1385480 h 6857999"/>
              <a:gd name="connsiteX16" fmla="*/ 8518660 w 9024730"/>
              <a:gd name="connsiteY16" fmla="*/ 1458060 h 6857999"/>
              <a:gd name="connsiteX17" fmla="*/ 8539125 w 9024730"/>
              <a:gd name="connsiteY17" fmla="*/ 1513175 h 6857999"/>
              <a:gd name="connsiteX18" fmla="*/ 8570281 w 9024730"/>
              <a:gd name="connsiteY18" fmla="*/ 1570809 h 6857999"/>
              <a:gd name="connsiteX19" fmla="*/ 8605212 w 9024730"/>
              <a:gd name="connsiteY19" fmla="*/ 1638391 h 6857999"/>
              <a:gd name="connsiteX20" fmla="*/ 8626457 w 9024730"/>
              <a:gd name="connsiteY20" fmla="*/ 1742490 h 6857999"/>
              <a:gd name="connsiteX21" fmla="*/ 8654861 w 9024730"/>
              <a:gd name="connsiteY21" fmla="*/ 1818229 h 6857999"/>
              <a:gd name="connsiteX22" fmla="*/ 8648005 w 9024730"/>
              <a:gd name="connsiteY22" fmla="*/ 1862723 h 6857999"/>
              <a:gd name="connsiteX23" fmla="*/ 8654469 w 9024730"/>
              <a:gd name="connsiteY23" fmla="*/ 1917476 h 6857999"/>
              <a:gd name="connsiteX24" fmla="*/ 8649702 w 9024730"/>
              <a:gd name="connsiteY24" fmla="*/ 1972204 h 6857999"/>
              <a:gd name="connsiteX25" fmla="*/ 8656357 w 9024730"/>
              <a:gd name="connsiteY25" fmla="*/ 2054291 h 6857999"/>
              <a:gd name="connsiteX26" fmla="*/ 8648660 w 9024730"/>
              <a:gd name="connsiteY26" fmla="*/ 2227417 h 6857999"/>
              <a:gd name="connsiteX27" fmla="*/ 8607609 w 9024730"/>
              <a:gd name="connsiteY27" fmla="*/ 2510933 h 6857999"/>
              <a:gd name="connsiteX28" fmla="*/ 8608432 w 9024730"/>
              <a:gd name="connsiteY28" fmla="*/ 2741866 h 6857999"/>
              <a:gd name="connsiteX29" fmla="*/ 8619112 w 9024730"/>
              <a:gd name="connsiteY29" fmla="*/ 2864935 h 6857999"/>
              <a:gd name="connsiteX30" fmla="*/ 8627742 w 9024730"/>
              <a:gd name="connsiteY30" fmla="*/ 2950807 h 6857999"/>
              <a:gd name="connsiteX31" fmla="*/ 8611822 w 9024730"/>
              <a:gd name="connsiteY31" fmla="*/ 2978246 h 6857999"/>
              <a:gd name="connsiteX32" fmla="*/ 8608239 w 9024730"/>
              <a:gd name="connsiteY32" fmla="*/ 2995916 h 6857999"/>
              <a:gd name="connsiteX33" fmla="*/ 8598647 w 9024730"/>
              <a:gd name="connsiteY33" fmla="*/ 2998648 h 6857999"/>
              <a:gd name="connsiteX34" fmla="*/ 8587108 w 9024730"/>
              <a:gd name="connsiteY34" fmla="*/ 3023630 h 6857999"/>
              <a:gd name="connsiteX35" fmla="*/ 8577885 w 9024730"/>
              <a:gd name="connsiteY35" fmla="*/ 3096975 h 6857999"/>
              <a:gd name="connsiteX36" fmla="*/ 8557492 w 9024730"/>
              <a:gd name="connsiteY36" fmla="*/ 3216657 h 6857999"/>
              <a:gd name="connsiteX37" fmla="*/ 8560894 w 9024730"/>
              <a:gd name="connsiteY37" fmla="*/ 3310980 h 6857999"/>
              <a:gd name="connsiteX38" fmla="*/ 8547852 w 9024730"/>
              <a:gd name="connsiteY38" fmla="*/ 3344725 h 6857999"/>
              <a:gd name="connsiteX39" fmla="*/ 8535427 w 9024730"/>
              <a:gd name="connsiteY39" fmla="*/ 3393250 h 6857999"/>
              <a:gd name="connsiteX40" fmla="*/ 8520092 w 9024730"/>
              <a:gd name="connsiteY40" fmla="*/ 3514536 h 6857999"/>
              <a:gd name="connsiteX41" fmla="*/ 8497231 w 9024730"/>
              <a:gd name="connsiteY41" fmla="*/ 3686149 h 6857999"/>
              <a:gd name="connsiteX42" fmla="*/ 8489799 w 9024730"/>
              <a:gd name="connsiteY42" fmla="*/ 3692208 h 6857999"/>
              <a:gd name="connsiteX43" fmla="*/ 8475804 w 9024730"/>
              <a:gd name="connsiteY43" fmla="*/ 3776022 h 6857999"/>
              <a:gd name="connsiteX44" fmla="*/ 8471279 w 9024730"/>
              <a:gd name="connsiteY44" fmla="*/ 3977138 h 6857999"/>
              <a:gd name="connsiteX45" fmla="*/ 8408913 w 9024730"/>
              <a:gd name="connsiteY45" fmla="*/ 4222149 h 6857999"/>
              <a:gd name="connsiteX46" fmla="*/ 8402112 w 9024730"/>
              <a:gd name="connsiteY46" fmla="*/ 4364683 h 6857999"/>
              <a:gd name="connsiteX47" fmla="*/ 8393355 w 9024730"/>
              <a:gd name="connsiteY47" fmla="*/ 4462471 h 6857999"/>
              <a:gd name="connsiteX48" fmla="*/ 8376166 w 9024730"/>
              <a:gd name="connsiteY48" fmla="*/ 4574052 h 6857999"/>
              <a:gd name="connsiteX49" fmla="*/ 8341678 w 9024730"/>
              <a:gd name="connsiteY49" fmla="*/ 4667756 h 6857999"/>
              <a:gd name="connsiteX50" fmla="*/ 8273661 w 9024730"/>
              <a:gd name="connsiteY50" fmla="*/ 4799019 h 6857999"/>
              <a:gd name="connsiteX51" fmla="*/ 8256132 w 9024730"/>
              <a:gd name="connsiteY51" fmla="*/ 4849614 h 6857999"/>
              <a:gd name="connsiteX52" fmla="*/ 8226804 w 9024730"/>
              <a:gd name="connsiteY52" fmla="*/ 4919971 h 6857999"/>
              <a:gd name="connsiteX53" fmla="*/ 8171825 w 9024730"/>
              <a:gd name="connsiteY53" fmla="*/ 5010766 h 6857999"/>
              <a:gd name="connsiteX54" fmla="*/ 8143172 w 9024730"/>
              <a:gd name="connsiteY54" fmla="*/ 5088190 h 6857999"/>
              <a:gd name="connsiteX55" fmla="*/ 8126363 w 9024730"/>
              <a:gd name="connsiteY55" fmla="*/ 5143922 h 6857999"/>
              <a:gd name="connsiteX56" fmla="*/ 8103782 w 9024730"/>
              <a:gd name="connsiteY56" fmla="*/ 5284346 h 6857999"/>
              <a:gd name="connsiteX57" fmla="*/ 8084361 w 9024730"/>
              <a:gd name="connsiteY57" fmla="*/ 5390948 h 6857999"/>
              <a:gd name="connsiteX58" fmla="*/ 8062552 w 9024730"/>
              <a:gd name="connsiteY58" fmla="*/ 5470854 h 6857999"/>
              <a:gd name="connsiteX59" fmla="*/ 8057342 w 9024730"/>
              <a:gd name="connsiteY59" fmla="*/ 5529643 h 6857999"/>
              <a:gd name="connsiteX60" fmla="*/ 8044923 w 9024730"/>
              <a:gd name="connsiteY60" fmla="*/ 5597292 h 6857999"/>
              <a:gd name="connsiteX61" fmla="*/ 8035233 w 9024730"/>
              <a:gd name="connsiteY61" fmla="*/ 5608899 h 6857999"/>
              <a:gd name="connsiteX62" fmla="*/ 8018178 w 9024730"/>
              <a:gd name="connsiteY62" fmla="*/ 5684911 h 6857999"/>
              <a:gd name="connsiteX63" fmla="*/ 8018018 w 9024730"/>
              <a:gd name="connsiteY63" fmla="*/ 5755776 h 6857999"/>
              <a:gd name="connsiteX64" fmla="*/ 8008640 w 9024730"/>
              <a:gd name="connsiteY64" fmla="*/ 5889599 h 6857999"/>
              <a:gd name="connsiteX65" fmla="*/ 8013542 w 9024730"/>
              <a:gd name="connsiteY65" fmla="*/ 5989744 h 6857999"/>
              <a:gd name="connsiteX66" fmla="*/ 7980757 w 9024730"/>
              <a:gd name="connsiteY66" fmla="*/ 6084926 h 6857999"/>
              <a:gd name="connsiteX67" fmla="*/ 7975907 w 9024730"/>
              <a:gd name="connsiteY67" fmla="*/ 6346549 h 6857999"/>
              <a:gd name="connsiteX68" fmla="*/ 7974221 w 9024730"/>
              <a:gd name="connsiteY68" fmla="*/ 6527527 h 6857999"/>
              <a:gd name="connsiteX69" fmla="*/ 7979135 w 9024730"/>
              <a:gd name="connsiteY69" fmla="*/ 6627129 h 6857999"/>
              <a:gd name="connsiteX70" fmla="*/ 7979404 w 9024730"/>
              <a:gd name="connsiteY70" fmla="*/ 6694819 h 6857999"/>
              <a:gd name="connsiteX71" fmla="*/ 8009526 w 9024730"/>
              <a:gd name="connsiteY71" fmla="*/ 6765445 h 6857999"/>
              <a:gd name="connsiteX72" fmla="*/ 8018211 w 9024730"/>
              <a:gd name="connsiteY72" fmla="*/ 6844697 h 6857999"/>
              <a:gd name="connsiteX73" fmla="*/ 8019608 w 9024730"/>
              <a:gd name="connsiteY73" fmla="*/ 6857999 h 6857999"/>
              <a:gd name="connsiteX74" fmla="*/ 0 w 9024730"/>
              <a:gd name="connsiteY74"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9024730" h="6857999">
                <a:moveTo>
                  <a:pt x="0" y="0"/>
                </a:moveTo>
                <a:lnTo>
                  <a:pt x="9024730" y="0"/>
                </a:lnTo>
                <a:lnTo>
                  <a:pt x="9024730" y="2"/>
                </a:lnTo>
                <a:lnTo>
                  <a:pt x="8447016" y="2"/>
                </a:lnTo>
                <a:lnTo>
                  <a:pt x="8441214" y="14562"/>
                </a:lnTo>
                <a:lnTo>
                  <a:pt x="8445389" y="59077"/>
                </a:lnTo>
                <a:cubicBezTo>
                  <a:pt x="8445971" y="76949"/>
                  <a:pt x="8436504" y="89796"/>
                  <a:pt x="8437086" y="107668"/>
                </a:cubicBezTo>
                <a:cubicBezTo>
                  <a:pt x="8417947" y="138162"/>
                  <a:pt x="8459241" y="201929"/>
                  <a:pt x="8458599" y="246136"/>
                </a:cubicBezTo>
                <a:cubicBezTo>
                  <a:pt x="8457958" y="290343"/>
                  <a:pt x="8471649" y="364179"/>
                  <a:pt x="8433237" y="372908"/>
                </a:cubicBezTo>
                <a:cubicBezTo>
                  <a:pt x="8426916" y="431308"/>
                  <a:pt x="8438389" y="357606"/>
                  <a:pt x="8430194" y="450607"/>
                </a:cubicBezTo>
                <a:cubicBezTo>
                  <a:pt x="8466727" y="551950"/>
                  <a:pt x="8430182" y="787036"/>
                  <a:pt x="8443315" y="812800"/>
                </a:cubicBezTo>
                <a:cubicBezTo>
                  <a:pt x="8478999" y="860799"/>
                  <a:pt x="8435788" y="854953"/>
                  <a:pt x="8453042" y="912727"/>
                </a:cubicBezTo>
                <a:cubicBezTo>
                  <a:pt x="8462900" y="945986"/>
                  <a:pt x="8451223" y="951781"/>
                  <a:pt x="8451649" y="989950"/>
                </a:cubicBezTo>
                <a:cubicBezTo>
                  <a:pt x="8452074" y="1028120"/>
                  <a:pt x="8452500" y="1095828"/>
                  <a:pt x="8455592" y="1141745"/>
                </a:cubicBezTo>
                <a:cubicBezTo>
                  <a:pt x="8458684" y="1187662"/>
                  <a:pt x="8470047" y="1234783"/>
                  <a:pt x="8470203" y="1265454"/>
                </a:cubicBezTo>
                <a:cubicBezTo>
                  <a:pt x="8458947" y="1304052"/>
                  <a:pt x="8496012" y="1370755"/>
                  <a:pt x="8499638" y="1385480"/>
                </a:cubicBezTo>
                <a:cubicBezTo>
                  <a:pt x="8514485" y="1422714"/>
                  <a:pt x="8525070" y="1428103"/>
                  <a:pt x="8518660" y="1458060"/>
                </a:cubicBezTo>
                <a:cubicBezTo>
                  <a:pt x="8518783" y="1468057"/>
                  <a:pt x="8539003" y="1503177"/>
                  <a:pt x="8539125" y="1513175"/>
                </a:cubicBezTo>
                <a:lnTo>
                  <a:pt x="8570281" y="1570809"/>
                </a:lnTo>
                <a:cubicBezTo>
                  <a:pt x="8597636" y="1617136"/>
                  <a:pt x="8594573" y="1601443"/>
                  <a:pt x="8605212" y="1638391"/>
                </a:cubicBezTo>
                <a:cubicBezTo>
                  <a:pt x="8629645" y="1719640"/>
                  <a:pt x="8613884" y="1715203"/>
                  <a:pt x="8626457" y="1742490"/>
                </a:cubicBezTo>
                <a:lnTo>
                  <a:pt x="8654861" y="1818229"/>
                </a:lnTo>
                <a:cubicBezTo>
                  <a:pt x="8657202" y="1824059"/>
                  <a:pt x="8651899" y="1851211"/>
                  <a:pt x="8648005" y="1862723"/>
                </a:cubicBezTo>
                <a:lnTo>
                  <a:pt x="8654469" y="1917476"/>
                </a:lnTo>
                <a:lnTo>
                  <a:pt x="8649702" y="1972204"/>
                </a:lnTo>
                <a:cubicBezTo>
                  <a:pt x="8652251" y="1979569"/>
                  <a:pt x="8651461" y="2048203"/>
                  <a:pt x="8656357" y="2054291"/>
                </a:cubicBezTo>
                <a:cubicBezTo>
                  <a:pt x="8672645" y="2141657"/>
                  <a:pt x="8632397" y="2189849"/>
                  <a:pt x="8648660" y="2227417"/>
                </a:cubicBezTo>
                <a:cubicBezTo>
                  <a:pt x="8639941" y="2317591"/>
                  <a:pt x="8613796" y="2407644"/>
                  <a:pt x="8607609" y="2510933"/>
                </a:cubicBezTo>
                <a:cubicBezTo>
                  <a:pt x="8633490" y="2597916"/>
                  <a:pt x="8602674" y="2649734"/>
                  <a:pt x="8608432" y="2741866"/>
                </a:cubicBezTo>
                <a:cubicBezTo>
                  <a:pt x="8630300" y="2779815"/>
                  <a:pt x="8631929" y="2817058"/>
                  <a:pt x="8619112" y="2864935"/>
                </a:cubicBezTo>
                <a:cubicBezTo>
                  <a:pt x="8655820" y="2860552"/>
                  <a:pt x="8588374" y="2937673"/>
                  <a:pt x="8627742" y="2950807"/>
                </a:cubicBezTo>
                <a:lnTo>
                  <a:pt x="8611822" y="2978246"/>
                </a:lnTo>
                <a:lnTo>
                  <a:pt x="8608239" y="2995916"/>
                </a:lnTo>
                <a:lnTo>
                  <a:pt x="8598647" y="2998648"/>
                </a:lnTo>
                <a:lnTo>
                  <a:pt x="8587108" y="3023630"/>
                </a:lnTo>
                <a:cubicBezTo>
                  <a:pt x="8584111" y="3033333"/>
                  <a:pt x="8577413" y="3084375"/>
                  <a:pt x="8577885" y="3096975"/>
                </a:cubicBezTo>
                <a:cubicBezTo>
                  <a:pt x="8594321" y="3142205"/>
                  <a:pt x="8535131" y="3160433"/>
                  <a:pt x="8557492" y="3216657"/>
                </a:cubicBezTo>
                <a:cubicBezTo>
                  <a:pt x="8562518" y="3237178"/>
                  <a:pt x="8573573" y="3299737"/>
                  <a:pt x="8560894" y="3310980"/>
                </a:cubicBezTo>
                <a:cubicBezTo>
                  <a:pt x="8557601" y="3323902"/>
                  <a:pt x="8561083" y="3339340"/>
                  <a:pt x="8547852" y="3344725"/>
                </a:cubicBezTo>
                <a:cubicBezTo>
                  <a:pt x="8531788" y="3353908"/>
                  <a:pt x="8553430" y="3400659"/>
                  <a:pt x="8535427" y="3393250"/>
                </a:cubicBezTo>
                <a:cubicBezTo>
                  <a:pt x="8550195" y="3426421"/>
                  <a:pt x="8529553" y="3487753"/>
                  <a:pt x="8520092" y="3514536"/>
                </a:cubicBezTo>
                <a:cubicBezTo>
                  <a:pt x="8513726" y="3563353"/>
                  <a:pt x="8500070" y="3650327"/>
                  <a:pt x="8497231" y="3686149"/>
                </a:cubicBezTo>
                <a:cubicBezTo>
                  <a:pt x="8494574" y="3687657"/>
                  <a:pt x="8493370" y="3677229"/>
                  <a:pt x="8489799" y="3692208"/>
                </a:cubicBezTo>
                <a:cubicBezTo>
                  <a:pt x="8486228" y="3707187"/>
                  <a:pt x="8465938" y="3757479"/>
                  <a:pt x="8475804" y="3776022"/>
                </a:cubicBezTo>
                <a:cubicBezTo>
                  <a:pt x="8441061" y="3875691"/>
                  <a:pt x="8487451" y="3939839"/>
                  <a:pt x="8471279" y="3977138"/>
                </a:cubicBezTo>
                <a:cubicBezTo>
                  <a:pt x="8465599" y="4067300"/>
                  <a:pt x="8419685" y="4164564"/>
                  <a:pt x="8408913" y="4222149"/>
                </a:cubicBezTo>
                <a:cubicBezTo>
                  <a:pt x="8403583" y="4287917"/>
                  <a:pt x="8398240" y="4339232"/>
                  <a:pt x="8402112" y="4364683"/>
                </a:cubicBezTo>
                <a:lnTo>
                  <a:pt x="8393355" y="4462471"/>
                </a:lnTo>
                <a:cubicBezTo>
                  <a:pt x="8396004" y="4503329"/>
                  <a:pt x="8376320" y="4548111"/>
                  <a:pt x="8376166" y="4574052"/>
                </a:cubicBezTo>
                <a:cubicBezTo>
                  <a:pt x="8369380" y="4670665"/>
                  <a:pt x="8352302" y="4649921"/>
                  <a:pt x="8341678" y="4667756"/>
                </a:cubicBezTo>
                <a:cubicBezTo>
                  <a:pt x="8320864" y="4705850"/>
                  <a:pt x="8290794" y="4758928"/>
                  <a:pt x="8273661" y="4799019"/>
                </a:cubicBezTo>
                <a:cubicBezTo>
                  <a:pt x="8254323" y="4834076"/>
                  <a:pt x="8262378" y="4811645"/>
                  <a:pt x="8256132" y="4849614"/>
                </a:cubicBezTo>
                <a:cubicBezTo>
                  <a:pt x="8239320" y="4853334"/>
                  <a:pt x="8207060" y="4883089"/>
                  <a:pt x="8226804" y="4919971"/>
                </a:cubicBezTo>
                <a:lnTo>
                  <a:pt x="8171825" y="5010766"/>
                </a:lnTo>
                <a:cubicBezTo>
                  <a:pt x="8150097" y="4983259"/>
                  <a:pt x="8165842" y="5107656"/>
                  <a:pt x="8143172" y="5088190"/>
                </a:cubicBezTo>
                <a:cubicBezTo>
                  <a:pt x="8128060" y="5102008"/>
                  <a:pt x="8138350" y="5118851"/>
                  <a:pt x="8126363" y="5143922"/>
                </a:cubicBezTo>
                <a:cubicBezTo>
                  <a:pt x="8116335" y="5192745"/>
                  <a:pt x="8111851" y="5226225"/>
                  <a:pt x="8103782" y="5284346"/>
                </a:cubicBezTo>
                <a:cubicBezTo>
                  <a:pt x="8101016" y="5338386"/>
                  <a:pt x="8095811" y="5337325"/>
                  <a:pt x="8084361" y="5390948"/>
                </a:cubicBezTo>
                <a:cubicBezTo>
                  <a:pt x="8082912" y="5429655"/>
                  <a:pt x="8063705" y="5449508"/>
                  <a:pt x="8062552" y="5470854"/>
                </a:cubicBezTo>
                <a:cubicBezTo>
                  <a:pt x="8086776" y="5526328"/>
                  <a:pt x="8037513" y="5496377"/>
                  <a:pt x="8057342" y="5529643"/>
                </a:cubicBezTo>
                <a:cubicBezTo>
                  <a:pt x="8050653" y="5550879"/>
                  <a:pt x="8055939" y="5587444"/>
                  <a:pt x="8044923" y="5597292"/>
                </a:cubicBezTo>
                <a:lnTo>
                  <a:pt x="8035233" y="5608899"/>
                </a:lnTo>
                <a:cubicBezTo>
                  <a:pt x="8030775" y="5623501"/>
                  <a:pt x="8021047" y="5660431"/>
                  <a:pt x="8018178" y="5684911"/>
                </a:cubicBezTo>
                <a:cubicBezTo>
                  <a:pt x="8005590" y="5692608"/>
                  <a:pt x="8011744" y="5734344"/>
                  <a:pt x="8018018" y="5755776"/>
                </a:cubicBezTo>
                <a:cubicBezTo>
                  <a:pt x="8019409" y="5792777"/>
                  <a:pt x="7989082" y="5848613"/>
                  <a:pt x="8008640" y="5889599"/>
                </a:cubicBezTo>
                <a:cubicBezTo>
                  <a:pt x="8011480" y="5932097"/>
                  <a:pt x="8009486" y="5940901"/>
                  <a:pt x="8013542" y="5989744"/>
                </a:cubicBezTo>
                <a:cubicBezTo>
                  <a:pt x="8022089" y="6020787"/>
                  <a:pt x="7982918" y="6024963"/>
                  <a:pt x="7980757" y="6084926"/>
                </a:cubicBezTo>
                <a:cubicBezTo>
                  <a:pt x="7974117" y="6134231"/>
                  <a:pt x="7999371" y="6240432"/>
                  <a:pt x="7975907" y="6346549"/>
                </a:cubicBezTo>
                <a:cubicBezTo>
                  <a:pt x="7987225" y="6409741"/>
                  <a:pt x="7980509" y="6468689"/>
                  <a:pt x="7974221" y="6527527"/>
                </a:cubicBezTo>
                <a:cubicBezTo>
                  <a:pt x="7955361" y="6585667"/>
                  <a:pt x="7987786" y="6579284"/>
                  <a:pt x="7979135" y="6627129"/>
                </a:cubicBezTo>
                <a:cubicBezTo>
                  <a:pt x="7983057" y="6635153"/>
                  <a:pt x="7984986" y="6697665"/>
                  <a:pt x="7979404" y="6694819"/>
                </a:cubicBezTo>
                <a:cubicBezTo>
                  <a:pt x="7981755" y="6716947"/>
                  <a:pt x="8003903" y="6732844"/>
                  <a:pt x="8009526" y="6765445"/>
                </a:cubicBezTo>
                <a:cubicBezTo>
                  <a:pt x="8011113" y="6776325"/>
                  <a:pt x="8014662" y="6810511"/>
                  <a:pt x="8018211" y="6844697"/>
                </a:cubicBezTo>
                <a:lnTo>
                  <a:pt x="8019608" y="6857999"/>
                </a:lnTo>
                <a:lnTo>
                  <a:pt x="0" y="685799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374B8B9-6E5B-E647-3246-DAA2B265E95E}"/>
              </a:ext>
            </a:extLst>
          </p:cNvPr>
          <p:cNvSpPr>
            <a:spLocks noGrp="1"/>
          </p:cNvSpPr>
          <p:nvPr>
            <p:ph type="title"/>
          </p:nvPr>
        </p:nvSpPr>
        <p:spPr>
          <a:xfrm>
            <a:off x="447472" y="79956"/>
            <a:ext cx="7812929" cy="1322888"/>
          </a:xfrm>
        </p:spPr>
        <p:txBody>
          <a:bodyPr>
            <a:normAutofit/>
          </a:bodyPr>
          <a:lstStyle/>
          <a:p>
            <a:r>
              <a:rPr lang="x-none"/>
              <a:t>WHO WE ARE?</a:t>
            </a:r>
          </a:p>
        </p:txBody>
      </p:sp>
      <p:sp>
        <p:nvSpPr>
          <p:cNvPr id="3" name="Content Placeholder 2">
            <a:extLst>
              <a:ext uri="{FF2B5EF4-FFF2-40B4-BE49-F238E27FC236}">
                <a16:creationId xmlns:a16="http://schemas.microsoft.com/office/drawing/2014/main" id="{105773C9-89A7-8CB7-0F1B-D81EE24EE3B4}"/>
              </a:ext>
            </a:extLst>
          </p:cNvPr>
          <p:cNvSpPr>
            <a:spLocks noGrp="1"/>
          </p:cNvSpPr>
          <p:nvPr>
            <p:ph idx="1"/>
          </p:nvPr>
        </p:nvSpPr>
        <p:spPr>
          <a:xfrm>
            <a:off x="447472" y="1172172"/>
            <a:ext cx="7123367" cy="3970880"/>
          </a:xfrm>
        </p:spPr>
        <p:txBody>
          <a:bodyPr>
            <a:noAutofit/>
          </a:bodyPr>
          <a:lstStyle/>
          <a:p>
            <a:pPr marL="0" indent="0">
              <a:buNone/>
            </a:pPr>
            <a:r>
              <a:rPr lang="en-US" sz="1400" dirty="0">
                <a:latin typeface="Times New Roman" panose="02020603050405020304" pitchFamily="18" charset="0"/>
                <a:cs typeface="Times New Roman" panose="02020603050405020304" pitchFamily="18" charset="0"/>
              </a:rPr>
              <a:t>MS </a:t>
            </a:r>
            <a:r>
              <a:rPr lang="en-US" sz="1400" dirty="0" err="1">
                <a:latin typeface="Times New Roman" panose="02020603050405020304" pitchFamily="18" charset="0"/>
                <a:cs typeface="Times New Roman" panose="02020603050405020304" pitchFamily="18" charset="0"/>
              </a:rPr>
              <a:t>Tekhnomarket</a:t>
            </a:r>
            <a:r>
              <a:rPr lang="en-US" sz="1400" dirty="0">
                <a:latin typeface="Times New Roman" panose="02020603050405020304" pitchFamily="18" charset="0"/>
                <a:cs typeface="Times New Roman" panose="02020603050405020304" pitchFamily="18" charset="0"/>
              </a:rPr>
              <a:t> LLP was established in 2006 as a supply chain and engineering company specializing in Oil &amp; Gas equipment and flow control solutions.</a:t>
            </a:r>
          </a:p>
          <a:p>
            <a:pPr marL="0" indent="0">
              <a:buNone/>
            </a:pPr>
            <a:r>
              <a:rPr lang="en-US" sz="1400" dirty="0">
                <a:latin typeface="Times New Roman" panose="02020603050405020304" pitchFamily="18" charset="0"/>
                <a:cs typeface="Times New Roman" panose="02020603050405020304" pitchFamily="18" charset="0"/>
              </a:rPr>
              <a:t>Today, we operate as a </a:t>
            </a:r>
            <a:r>
              <a:rPr lang="en-US" sz="1400" b="1" dirty="0">
                <a:latin typeface="Times New Roman" panose="02020603050405020304" pitchFamily="18" charset="0"/>
                <a:cs typeface="Times New Roman" panose="02020603050405020304" pitchFamily="18" charset="0"/>
              </a:rPr>
              <a:t>trade house and a leading global distributor of industrial products, tools, services, and integrated supply solutions</a:t>
            </a:r>
            <a:r>
              <a:rPr lang="en-US" sz="1400" dirty="0">
                <a:latin typeface="Times New Roman" panose="02020603050405020304" pitchFamily="18" charset="0"/>
                <a:cs typeface="Times New Roman" panose="02020603050405020304" pitchFamily="18" charset="0"/>
              </a:rPr>
              <a:t>, supporting major Oil &amp; Gas and energy projects in Kazakhstan.</a:t>
            </a:r>
          </a:p>
          <a:p>
            <a:pPr marL="0" indent="0">
              <a:buNone/>
            </a:pPr>
            <a:r>
              <a:rPr lang="en-US" sz="1400" dirty="0">
                <a:latin typeface="Times New Roman" panose="02020603050405020304" pitchFamily="18" charset="0"/>
                <a:cs typeface="Times New Roman" panose="02020603050405020304" pitchFamily="18" charset="0"/>
              </a:rPr>
              <a:t>Over the years, MS </a:t>
            </a:r>
            <a:r>
              <a:rPr lang="en-US" sz="1400" dirty="0" err="1">
                <a:latin typeface="Times New Roman" panose="02020603050405020304" pitchFamily="18" charset="0"/>
                <a:cs typeface="Times New Roman" panose="02020603050405020304" pitchFamily="18" charset="0"/>
              </a:rPr>
              <a:t>Tekhnomarket</a:t>
            </a:r>
            <a:r>
              <a:rPr lang="en-US" sz="1400" dirty="0">
                <a:latin typeface="Times New Roman" panose="02020603050405020304" pitchFamily="18" charset="0"/>
                <a:cs typeface="Times New Roman" panose="02020603050405020304" pitchFamily="18" charset="0"/>
              </a:rPr>
              <a:t> has built a strong reputation as a professional and reliable partner for both customers and international OEM manufacturers.</a:t>
            </a:r>
          </a:p>
          <a:p>
            <a:pPr marL="0" indent="0">
              <a:buNone/>
            </a:pPr>
            <a:r>
              <a:rPr lang="en-US" sz="1400" dirty="0">
                <a:latin typeface="Times New Roman" panose="02020603050405020304" pitchFamily="18" charset="0"/>
                <a:cs typeface="Times New Roman" panose="02020603050405020304" pitchFamily="18" charset="0"/>
              </a:rPr>
              <a:t>We are an official authorized partner and distributor of leading international brands, including:</a:t>
            </a:r>
          </a:p>
          <a:p>
            <a:r>
              <a:rPr lang="en-US" sz="1400" b="1" dirty="0">
                <a:latin typeface="Times New Roman" panose="02020603050405020304" pitchFamily="18" charset="0"/>
                <a:cs typeface="Times New Roman" panose="02020603050405020304" pitchFamily="18" charset="0"/>
              </a:rPr>
              <a:t>SAMSON Group (Germany)</a:t>
            </a:r>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QUAM Controls S.R.L</a:t>
            </a:r>
          </a:p>
          <a:p>
            <a:r>
              <a:rPr lang="en-US" sz="1400" b="1" dirty="0">
                <a:latin typeface="Times New Roman" panose="02020603050405020304" pitchFamily="18" charset="0"/>
                <a:cs typeface="Times New Roman" panose="02020603050405020304" pitchFamily="18" charset="0"/>
              </a:rPr>
              <a:t>AUDCO ITALIANA (All types of valves with fast delivery option)</a:t>
            </a:r>
            <a:endParaRPr lang="en-US" sz="1400"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JH Valve (China)</a:t>
            </a:r>
          </a:p>
          <a:p>
            <a:r>
              <a:rPr lang="en-US" sz="1400" b="1" dirty="0">
                <a:latin typeface="Times New Roman" panose="02020603050405020304" pitchFamily="18" charset="0"/>
                <a:cs typeface="Times New Roman" panose="02020603050405020304" pitchFamily="18" charset="0"/>
              </a:rPr>
              <a:t>Any brand ( OEM) as per client request</a:t>
            </a:r>
            <a:endParaRPr lang="ru-RU" sz="1400" b="1" dirty="0">
              <a:latin typeface="Times New Roman" panose="02020603050405020304" pitchFamily="18" charset="0"/>
              <a:cs typeface="Times New Roman" panose="02020603050405020304" pitchFamily="18" charset="0"/>
            </a:endParaRPr>
          </a:p>
          <a:p>
            <a:r>
              <a:rPr lang="en-US" sz="1400" b="1" dirty="0">
                <a:latin typeface="Times New Roman" panose="02020603050405020304" pitchFamily="18" charset="0"/>
                <a:cs typeface="Times New Roman" panose="02020603050405020304" pitchFamily="18" charset="0"/>
              </a:rPr>
              <a:t>other equipment spare parts and tools</a:t>
            </a:r>
            <a:endParaRPr lang="en-US" sz="1400" dirty="0">
              <a:latin typeface="Times New Roman" panose="02020603050405020304" pitchFamily="18" charset="0"/>
              <a:cs typeface="Times New Roman" panose="02020603050405020304" pitchFamily="18" charset="0"/>
            </a:endParaRPr>
          </a:p>
          <a:p>
            <a:pPr marL="0" indent="0">
              <a:buNone/>
            </a:pPr>
            <a:r>
              <a:rPr lang="en-US" sz="1400" dirty="0">
                <a:latin typeface="Times New Roman" panose="02020603050405020304" pitchFamily="18" charset="0"/>
                <a:cs typeface="Times New Roman" panose="02020603050405020304" pitchFamily="18" charset="0"/>
              </a:rPr>
              <a:t>for the Oil &amp; Gas and energy market of Kazakhstan.</a:t>
            </a:r>
          </a:p>
          <a:p>
            <a:pPr marL="0" indent="0">
              <a:buNone/>
            </a:pPr>
            <a:r>
              <a:rPr lang="en-US" sz="1400" dirty="0">
                <a:latin typeface="Times New Roman" panose="02020603050405020304" pitchFamily="18" charset="0"/>
                <a:cs typeface="Times New Roman" panose="02020603050405020304" pitchFamily="18" charset="0"/>
              </a:rPr>
              <a:t>Our key strength is our highly qualified local team, providing immediate technical and commercial support. Our engineers are trained by OEM partners and maintain direct communication with OEM engineering teams, ensuring fast response and optimal technical solutions.</a:t>
            </a:r>
          </a:p>
          <a:p>
            <a:pPr marL="0" indent="0">
              <a:buNone/>
            </a:pPr>
            <a:r>
              <a:rPr lang="en-US" sz="1400" dirty="0">
                <a:latin typeface="Times New Roman" panose="02020603050405020304" pitchFamily="18" charset="0"/>
                <a:cs typeface="Times New Roman" panose="02020603050405020304" pitchFamily="18" charset="0"/>
              </a:rPr>
              <a:t>Head Office: Almaty</a:t>
            </a:r>
            <a:br>
              <a:rPr lang="en-US" sz="1400" dirty="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Regional branches: Aksai, Atyrau, Aktau</a:t>
            </a:r>
          </a:p>
        </p:txBody>
      </p:sp>
      <p:pic>
        <p:nvPicPr>
          <p:cNvPr id="4" name="Рисунок 1">
            <a:extLst>
              <a:ext uri="{FF2B5EF4-FFF2-40B4-BE49-F238E27FC236}">
                <a16:creationId xmlns:a16="http://schemas.microsoft.com/office/drawing/2014/main" id="{19267811-5C96-44A4-B1C5-4B07D255B8A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17767" y="1"/>
            <a:ext cx="1860096" cy="195897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logo on a white surface&#10;&#10;AI-generated content may be incorrect.">
            <a:extLst>
              <a:ext uri="{FF2B5EF4-FFF2-40B4-BE49-F238E27FC236}">
                <a16:creationId xmlns:a16="http://schemas.microsoft.com/office/drawing/2014/main" id="{0D60D590-FAD5-241E-1390-6FE50AB3E0DE}"/>
              </a:ext>
            </a:extLst>
          </p:cNvPr>
          <p:cNvPicPr>
            <a:picLocks noChangeAspect="1"/>
          </p:cNvPicPr>
          <p:nvPr/>
        </p:nvPicPr>
        <p:blipFill>
          <a:blip r:embed="rId4"/>
          <a:srcRect l="13820" t="14613" r="19341" b="28843"/>
          <a:stretch>
            <a:fillRect/>
          </a:stretch>
        </p:blipFill>
        <p:spPr>
          <a:xfrm>
            <a:off x="9562638" y="5143052"/>
            <a:ext cx="2330095" cy="1527685"/>
          </a:xfrm>
          <a:prstGeom prst="rect">
            <a:avLst/>
          </a:prstGeom>
        </p:spPr>
      </p:pic>
      <p:pic>
        <p:nvPicPr>
          <p:cNvPr id="6" name="Picture 5" descr="A logo on a white surface&#10;&#10;AI-generated content may be incorrect.">
            <a:extLst>
              <a:ext uri="{FF2B5EF4-FFF2-40B4-BE49-F238E27FC236}">
                <a16:creationId xmlns:a16="http://schemas.microsoft.com/office/drawing/2014/main" id="{96B28937-0625-396F-7A04-87D3E3615EFF}"/>
              </a:ext>
            </a:extLst>
          </p:cNvPr>
          <p:cNvPicPr>
            <a:picLocks noChangeAspect="1"/>
          </p:cNvPicPr>
          <p:nvPr/>
        </p:nvPicPr>
        <p:blipFill>
          <a:blip r:embed="rId5"/>
          <a:stretch>
            <a:fillRect/>
          </a:stretch>
        </p:blipFill>
        <p:spPr>
          <a:xfrm>
            <a:off x="9465972" y="2059326"/>
            <a:ext cx="2426761" cy="1426493"/>
          </a:xfrm>
          <a:prstGeom prst="rect">
            <a:avLst/>
          </a:prstGeom>
        </p:spPr>
      </p:pic>
      <p:pic>
        <p:nvPicPr>
          <p:cNvPr id="7" name="Picture 6" descr="A red and black logo&#10;&#10;AI-generated content may be incorrect.">
            <a:extLst>
              <a:ext uri="{FF2B5EF4-FFF2-40B4-BE49-F238E27FC236}">
                <a16:creationId xmlns:a16="http://schemas.microsoft.com/office/drawing/2014/main" id="{FB956974-ADD9-CF0D-DF4C-C85A5E817EE4}"/>
              </a:ext>
            </a:extLst>
          </p:cNvPr>
          <p:cNvPicPr>
            <a:picLocks noChangeAspect="1"/>
          </p:cNvPicPr>
          <p:nvPr/>
        </p:nvPicPr>
        <p:blipFill>
          <a:blip r:embed="rId6"/>
          <a:stretch>
            <a:fillRect/>
          </a:stretch>
        </p:blipFill>
        <p:spPr>
          <a:xfrm>
            <a:off x="8417767" y="3860341"/>
            <a:ext cx="3006310" cy="1095450"/>
          </a:xfrm>
          <a:prstGeom prst="rect">
            <a:avLst/>
          </a:prstGeom>
        </p:spPr>
      </p:pic>
    </p:spTree>
    <p:extLst>
      <p:ext uri="{BB962C8B-B14F-4D97-AF65-F5344CB8AC3E}">
        <p14:creationId xmlns:p14="http://schemas.microsoft.com/office/powerpoint/2010/main" val="555319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929E-A851-2F0C-E525-1CC998AB4976}"/>
              </a:ext>
            </a:extLst>
          </p:cNvPr>
          <p:cNvSpPr>
            <a:spLocks noGrp="1"/>
          </p:cNvSpPr>
          <p:nvPr>
            <p:ph type="title"/>
          </p:nvPr>
        </p:nvSpPr>
        <p:spPr>
          <a:xfrm>
            <a:off x="450574" y="365125"/>
            <a:ext cx="5270604" cy="1325563"/>
          </a:xfrm>
        </p:spPr>
        <p:txBody>
          <a:bodyPr/>
          <a:lstStyle/>
          <a:p>
            <a:r>
              <a:rPr lang="x-none" dirty="0"/>
              <a:t>WHERE WE ARE GOING ?</a:t>
            </a:r>
          </a:p>
        </p:txBody>
      </p:sp>
      <p:sp>
        <p:nvSpPr>
          <p:cNvPr id="3" name="Content Placeholder 2">
            <a:extLst>
              <a:ext uri="{FF2B5EF4-FFF2-40B4-BE49-F238E27FC236}">
                <a16:creationId xmlns:a16="http://schemas.microsoft.com/office/drawing/2014/main" id="{531B9555-8F75-916D-DC9A-E259BCD222AD}"/>
              </a:ext>
            </a:extLst>
          </p:cNvPr>
          <p:cNvSpPr>
            <a:spLocks noGrp="1"/>
          </p:cNvSpPr>
          <p:nvPr>
            <p:ph idx="1"/>
          </p:nvPr>
        </p:nvSpPr>
        <p:spPr>
          <a:xfrm>
            <a:off x="129298" y="1915854"/>
            <a:ext cx="5591880" cy="4802187"/>
          </a:xfrm>
        </p:spPr>
        <p:txBody>
          <a:bodyPr>
            <a:normAutofit/>
          </a:bodyPr>
          <a:lstStyle/>
          <a:p>
            <a:pPr marL="0" indent="0" algn="just">
              <a:lnSpc>
                <a:spcPct val="110000"/>
              </a:lnSpc>
              <a:buNone/>
            </a:pPr>
            <a:r>
              <a:rPr lang="en-US" sz="1400" dirty="0">
                <a:latin typeface="Times New Roman" panose="02020603050405020304" pitchFamily="18" charset="0"/>
                <a:cs typeface="Times New Roman" panose="02020603050405020304" pitchFamily="18" charset="0"/>
              </a:rPr>
              <a:t>Our mission is to be a reliable long-term partner, providing high-level technical expertise and strong engineering capabilities to deliver optimal flow control solutions. We continuously invest in the development and training of our local team and expand our service portfolio to build strong local content capacity, with a special focus on the West Kazakhstan region, supporting our OEM partners in covering the entire Kazakhstan market. Our strategic goal is to establish a comprehensive Global Flow Control Management system and maximize localization of services and products. We differentiate ourselves through a personalized approach, deep product expertise, and strong customer focus. By working closely with our clients and applying continuous innovation, we deliver efficient and tailored solutions. Our strength lies in our ability to think “outside the box”, enabling us to develop customized solutions for complex technical challenges.</a:t>
            </a:r>
            <a:endParaRPr lang="x-none" sz="1400" dirty="0">
              <a:latin typeface="Times New Roman" panose="02020603050405020304" pitchFamily="18" charset="0"/>
              <a:cs typeface="Times New Roman" panose="02020603050405020304" pitchFamily="18" charset="0"/>
            </a:endParaRPr>
          </a:p>
        </p:txBody>
      </p:sp>
      <p:graphicFrame>
        <p:nvGraphicFramePr>
          <p:cNvPr id="7" name="Diagram 6">
            <a:extLst>
              <a:ext uri="{FF2B5EF4-FFF2-40B4-BE49-F238E27FC236}">
                <a16:creationId xmlns:a16="http://schemas.microsoft.com/office/drawing/2014/main" id="{02DF9796-2F17-5A2D-08EB-934A107D0C25}"/>
              </a:ext>
            </a:extLst>
          </p:cNvPr>
          <p:cNvGraphicFramePr/>
          <p:nvPr>
            <p:extLst>
              <p:ext uri="{D42A27DB-BD31-4B8C-83A1-F6EECF244321}">
                <p14:modId xmlns:p14="http://schemas.microsoft.com/office/powerpoint/2010/main" val="404657146"/>
              </p:ext>
            </p:extLst>
          </p:nvPr>
        </p:nvGraphicFramePr>
        <p:xfrm>
          <a:off x="5486400" y="276089"/>
          <a:ext cx="6977611" cy="6066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78E0636A-BD46-03A9-F137-7199F5B8FE72}"/>
              </a:ext>
            </a:extLst>
          </p:cNvPr>
          <p:cNvSpPr txBox="1"/>
          <p:nvPr/>
        </p:nvSpPr>
        <p:spPr>
          <a:xfrm>
            <a:off x="450574" y="808383"/>
            <a:ext cx="184731" cy="369332"/>
          </a:xfrm>
          <a:prstGeom prst="rect">
            <a:avLst/>
          </a:prstGeom>
          <a:noFill/>
        </p:spPr>
        <p:txBody>
          <a:bodyPr wrap="none" rtlCol="0">
            <a:spAutoFit/>
          </a:bodyPr>
          <a:lstStyle/>
          <a:p>
            <a:endParaRPr lang="en-KZ" dirty="0"/>
          </a:p>
        </p:txBody>
      </p:sp>
    </p:spTree>
    <p:extLst>
      <p:ext uri="{BB962C8B-B14F-4D97-AF65-F5344CB8AC3E}">
        <p14:creationId xmlns:p14="http://schemas.microsoft.com/office/powerpoint/2010/main" val="305247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13380-C0A4-C745-F6F6-F781471F4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8DAB2-AE9C-439B-F43B-FA5BF643B689}"/>
              </a:ext>
            </a:extLst>
          </p:cNvPr>
          <p:cNvSpPr>
            <a:spLocks noGrp="1"/>
          </p:cNvSpPr>
          <p:nvPr>
            <p:ph type="title"/>
          </p:nvPr>
        </p:nvSpPr>
        <p:spPr>
          <a:xfrm>
            <a:off x="413606" y="0"/>
            <a:ext cx="7812929" cy="1322888"/>
          </a:xfrm>
        </p:spPr>
        <p:txBody>
          <a:bodyPr>
            <a:normAutofit/>
          </a:bodyPr>
          <a:lstStyle/>
          <a:p>
            <a:r>
              <a:rPr lang="en-US" dirty="0"/>
              <a:t>WHY MS </a:t>
            </a:r>
            <a:r>
              <a:rPr lang="en-US" dirty="0" err="1"/>
              <a:t>Tekhnomarket</a:t>
            </a:r>
            <a:r>
              <a:rPr lang="x-none"/>
              <a:t>?</a:t>
            </a:r>
          </a:p>
        </p:txBody>
      </p:sp>
      <p:sp>
        <p:nvSpPr>
          <p:cNvPr id="3" name="Content Placeholder 2">
            <a:extLst>
              <a:ext uri="{FF2B5EF4-FFF2-40B4-BE49-F238E27FC236}">
                <a16:creationId xmlns:a16="http://schemas.microsoft.com/office/drawing/2014/main" id="{AA21FF7E-1B0D-3F1C-2AD4-43F58D065B0B}"/>
              </a:ext>
            </a:extLst>
          </p:cNvPr>
          <p:cNvSpPr>
            <a:spLocks noGrp="1"/>
          </p:cNvSpPr>
          <p:nvPr>
            <p:ph idx="1"/>
          </p:nvPr>
        </p:nvSpPr>
        <p:spPr>
          <a:xfrm>
            <a:off x="321972" y="1072445"/>
            <a:ext cx="11181406" cy="5482902"/>
          </a:xfrm>
        </p:spPr>
        <p:txBody>
          <a:bodyPr>
            <a:noAutofit/>
          </a:bodyPr>
          <a:lstStyle/>
          <a:p>
            <a:pPr marL="0" indent="0">
              <a:buNone/>
            </a:pPr>
            <a:r>
              <a:rPr lang="en-US" sz="1400" b="1" dirty="0"/>
              <a:t>Reliable Industrial Supply Partner for Kazakhstan's Oil &amp; Gas Industry</a:t>
            </a:r>
          </a:p>
          <a:p>
            <a:pPr marL="0" indent="0">
              <a:buNone/>
            </a:pPr>
            <a:r>
              <a:rPr lang="en-US" sz="1200" b="1" dirty="0"/>
              <a:t>MS </a:t>
            </a:r>
            <a:r>
              <a:rPr lang="en-US" sz="1200" b="1" dirty="0" err="1"/>
              <a:t>Tekhnomarket</a:t>
            </a:r>
            <a:r>
              <a:rPr lang="en-US" sz="1200" b="1" dirty="0"/>
              <a:t> LLP</a:t>
            </a:r>
            <a:r>
              <a:rPr lang="en-US" sz="1200" dirty="0"/>
              <a:t> is a Kazakhstan-based engineering and industrial supply company delivering </a:t>
            </a:r>
            <a:r>
              <a:rPr lang="en-US" sz="1200" b="1" dirty="0"/>
              <a:t>fast, reliable and cost-effective procurement solutions</a:t>
            </a:r>
            <a:r>
              <a:rPr lang="en-US" sz="1200" dirty="0"/>
              <a:t> for the Oil &amp; Gas and Energy sectors.</a:t>
            </a:r>
          </a:p>
          <a:p>
            <a:pPr marL="0" indent="0">
              <a:buNone/>
            </a:pPr>
            <a:r>
              <a:rPr lang="en-US" sz="1200" dirty="0"/>
              <a:t>Today we operate as an </a:t>
            </a:r>
            <a:r>
              <a:rPr lang="en-US" sz="1200" b="1" dirty="0"/>
              <a:t>integrated Trade House</a:t>
            </a:r>
            <a:r>
              <a:rPr lang="en-US" sz="1200" dirty="0"/>
              <a:t>, combining global sourcing, local engineering expertise and rapid execution to support operators, EPC contractors and industrial clients.</a:t>
            </a:r>
          </a:p>
          <a:p>
            <a:pPr marL="0" indent="0">
              <a:buNone/>
            </a:pPr>
            <a:r>
              <a:rPr lang="en-US" sz="1200" b="1" dirty="0"/>
              <a:t>                                                      </a:t>
            </a:r>
            <a:r>
              <a:rPr lang="en-US" sz="1600" b="1" dirty="0"/>
              <a:t>Why customers choose us</a:t>
            </a:r>
          </a:p>
          <a:p>
            <a:pPr marL="0" indent="0">
              <a:buNone/>
            </a:pPr>
            <a:r>
              <a:rPr lang="en-US" sz="1200" b="1" dirty="0"/>
              <a:t>⚡ Fast Delivery</a:t>
            </a:r>
          </a:p>
          <a:p>
            <a:r>
              <a:rPr lang="en-US" sz="1200" dirty="0"/>
              <a:t>Local inventory for selected products</a:t>
            </a:r>
          </a:p>
          <a:p>
            <a:r>
              <a:rPr lang="en-US" sz="1200" dirty="0"/>
              <a:t>Express sourcing from Europe and Asia</a:t>
            </a:r>
          </a:p>
          <a:p>
            <a:r>
              <a:rPr lang="en-US" sz="1200" dirty="0"/>
              <a:t>Reduced procurement lead times</a:t>
            </a:r>
          </a:p>
          <a:p>
            <a:pPr marL="0" indent="0">
              <a:buNone/>
            </a:pPr>
            <a:endParaRPr lang="en-KZ" sz="1200" b="1" dirty="0"/>
          </a:p>
          <a:p>
            <a:pPr marL="0" indent="0">
              <a:buNone/>
            </a:pPr>
            <a:r>
              <a:rPr lang="en-KZ" sz="1200" b="1" dirty="0"/>
              <a:t>💰 </a:t>
            </a:r>
            <a:r>
              <a:rPr lang="en-US" sz="1200" b="1" dirty="0"/>
              <a:t>Best Value</a:t>
            </a:r>
          </a:p>
          <a:p>
            <a:r>
              <a:rPr lang="en-US" sz="1200" dirty="0"/>
              <a:t>European quality &amp; fast delivery</a:t>
            </a:r>
          </a:p>
          <a:p>
            <a:r>
              <a:rPr lang="en-US" sz="1200" dirty="0"/>
              <a:t>Competitive pricing</a:t>
            </a:r>
          </a:p>
          <a:p>
            <a:r>
              <a:rPr lang="en-US" sz="1200" dirty="0"/>
              <a:t>Qualified Chinese manufacturers</a:t>
            </a:r>
          </a:p>
          <a:p>
            <a:r>
              <a:rPr lang="en-US" sz="1200" dirty="0"/>
              <a:t>Flexible sourcing strategy</a:t>
            </a:r>
          </a:p>
          <a:p>
            <a:r>
              <a:rPr lang="en-US" sz="1200" dirty="0"/>
              <a:t>One supplier for multiple product categories</a:t>
            </a:r>
          </a:p>
          <a:p>
            <a:pPr marL="0" indent="0">
              <a:buNone/>
            </a:pPr>
            <a:endParaRPr lang="en-US" sz="1400" dirty="0">
              <a:latin typeface="Times New Roman" panose="02020603050405020304" pitchFamily="18" charset="0"/>
              <a:cs typeface="Times New Roman" panose="02020603050405020304" pitchFamily="18" charset="0"/>
            </a:endParaRPr>
          </a:p>
        </p:txBody>
      </p:sp>
      <p:pic>
        <p:nvPicPr>
          <p:cNvPr id="7" name="Picture 6" descr="A collage of a group of objects&#10;&#10;AI-generated content may be incorrect.">
            <a:extLst>
              <a:ext uri="{FF2B5EF4-FFF2-40B4-BE49-F238E27FC236}">
                <a16:creationId xmlns:a16="http://schemas.microsoft.com/office/drawing/2014/main" id="{9503F137-FA23-B5DD-C797-59F79489BBF5}"/>
              </a:ext>
            </a:extLst>
          </p:cNvPr>
          <p:cNvPicPr>
            <a:picLocks noChangeAspect="1"/>
          </p:cNvPicPr>
          <p:nvPr/>
        </p:nvPicPr>
        <p:blipFill>
          <a:blip r:embed="rId3"/>
          <a:stretch>
            <a:fillRect/>
          </a:stretch>
        </p:blipFill>
        <p:spPr>
          <a:xfrm>
            <a:off x="4549340" y="2696425"/>
            <a:ext cx="7354390" cy="4161575"/>
          </a:xfrm>
          <a:prstGeom prst="rect">
            <a:avLst/>
          </a:prstGeom>
        </p:spPr>
      </p:pic>
      <p:sp>
        <p:nvSpPr>
          <p:cNvPr id="4" name="TextBox 3">
            <a:extLst>
              <a:ext uri="{FF2B5EF4-FFF2-40B4-BE49-F238E27FC236}">
                <a16:creationId xmlns:a16="http://schemas.microsoft.com/office/drawing/2014/main" id="{4B9278E1-F93B-708C-44DB-BB18A2E03CDD}"/>
              </a:ext>
            </a:extLst>
          </p:cNvPr>
          <p:cNvSpPr txBox="1"/>
          <p:nvPr/>
        </p:nvSpPr>
        <p:spPr>
          <a:xfrm>
            <a:off x="4896674" y="2554122"/>
            <a:ext cx="2980267" cy="1384995"/>
          </a:xfrm>
          <a:prstGeom prst="rect">
            <a:avLst/>
          </a:prstGeom>
          <a:noFill/>
        </p:spPr>
        <p:txBody>
          <a:bodyPr wrap="square" rtlCol="0">
            <a:spAutoFit/>
          </a:bodyPr>
          <a:lstStyle/>
          <a:p>
            <a:r>
              <a:rPr lang="en-KZ" b="1" dirty="0"/>
              <a:t>🔧 </a:t>
            </a:r>
            <a:r>
              <a:rPr lang="en-US" sz="1200" b="1" dirty="0"/>
              <a:t>Technical Expertise</a:t>
            </a:r>
          </a:p>
          <a:p>
            <a:pPr marL="171450" indent="-171450">
              <a:buFont typeface="Arial" panose="020B0604020202020204" pitchFamily="34" charset="0"/>
              <a:buChar char="•"/>
            </a:pPr>
            <a:r>
              <a:rPr lang="en-US" sz="1200" dirty="0"/>
              <a:t>Experienced local engineering team</a:t>
            </a:r>
          </a:p>
          <a:p>
            <a:pPr marL="171450" indent="-171450">
              <a:buFont typeface="Arial" panose="020B0604020202020204" pitchFamily="34" charset="0"/>
              <a:buChar char="•"/>
            </a:pPr>
            <a:r>
              <a:rPr lang="en-US" sz="1200" dirty="0"/>
              <a:t>OEM technical support</a:t>
            </a:r>
          </a:p>
          <a:p>
            <a:pPr marL="171450" indent="-171450">
              <a:buFont typeface="Arial" panose="020B0604020202020204" pitchFamily="34" charset="0"/>
              <a:buChar char="•"/>
            </a:pPr>
            <a:r>
              <a:rPr lang="en-US" sz="1200" dirty="0"/>
              <a:t>Valve and flow control specialists</a:t>
            </a:r>
          </a:p>
          <a:p>
            <a:pPr marL="171450" indent="-171450">
              <a:buFont typeface="Arial" panose="020B0604020202020204" pitchFamily="34" charset="0"/>
              <a:buChar char="•"/>
            </a:pPr>
            <a:r>
              <a:rPr lang="en-US" sz="1200" dirty="0"/>
              <a:t>Commercial &amp; technical assistance</a:t>
            </a:r>
          </a:p>
          <a:p>
            <a:endParaRPr lang="en-KZ" dirty="0"/>
          </a:p>
        </p:txBody>
      </p:sp>
    </p:spTree>
    <p:extLst>
      <p:ext uri="{BB962C8B-B14F-4D97-AF65-F5344CB8AC3E}">
        <p14:creationId xmlns:p14="http://schemas.microsoft.com/office/powerpoint/2010/main" val="3732972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A close-up of a valve&#10;&#10;Description automatically generated">
            <a:extLst>
              <a:ext uri="{FF2B5EF4-FFF2-40B4-BE49-F238E27FC236}">
                <a16:creationId xmlns:a16="http://schemas.microsoft.com/office/drawing/2014/main" id="{CA7FAB33-AC55-54DE-992C-1F3F1FCC834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38"/>
          <a:stretch>
            <a:fillRect/>
          </a:stretch>
        </p:blipFill>
        <p:spPr bwMode="auto">
          <a:xfrm>
            <a:off x="6281609" y="1"/>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A blue and red cover with a blue and white text&#10;&#10;AI-generated content may be incorrect.">
            <a:extLst>
              <a:ext uri="{FF2B5EF4-FFF2-40B4-BE49-F238E27FC236}">
                <a16:creationId xmlns:a16="http://schemas.microsoft.com/office/drawing/2014/main" id="{F2D0C74F-203B-B49C-CE5A-FC45F1DA299D}"/>
              </a:ext>
            </a:extLst>
          </p:cNvPr>
          <p:cNvPicPr>
            <a:picLocks noChangeAspect="1"/>
          </p:cNvPicPr>
          <p:nvPr/>
        </p:nvPicPr>
        <p:blipFill>
          <a:blip r:embed="rId3"/>
          <a:srcRect r="13533"/>
          <a:stretch>
            <a:fillRect/>
          </a:stretch>
        </p:blipFill>
        <p:spPr>
          <a:xfrm>
            <a:off x="3119360" y="18"/>
            <a:ext cx="3809474"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p:spPr>
      </p:pic>
      <p:sp useBgFill="1">
        <p:nvSpPr>
          <p:cNvPr id="72" name="Freeform: Shape 71">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4" name="Freeform: Shape 73">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2A6459-D9A5-D56E-A4BC-60D0B0BDD1CF}"/>
              </a:ext>
            </a:extLst>
          </p:cNvPr>
          <p:cNvSpPr>
            <a:spLocks noGrp="1"/>
          </p:cNvSpPr>
          <p:nvPr>
            <p:ph type="title"/>
          </p:nvPr>
        </p:nvSpPr>
        <p:spPr>
          <a:xfrm>
            <a:off x="448056" y="681038"/>
            <a:ext cx="2804504" cy="1325563"/>
          </a:xfrm>
        </p:spPr>
        <p:txBody>
          <a:bodyPr anchor="ctr">
            <a:normAutofit/>
          </a:bodyPr>
          <a:lstStyle/>
          <a:p>
            <a:r>
              <a:rPr lang="en-US" sz="2800" dirty="0"/>
              <a:t>OUR EUROPEAN</a:t>
            </a:r>
            <a:br>
              <a:rPr lang="en-US" sz="2800" dirty="0"/>
            </a:br>
            <a:r>
              <a:rPr lang="en-US" sz="2800" dirty="0"/>
              <a:t>MANUFACTURERS</a:t>
            </a:r>
            <a:endParaRPr lang="x-none" sz="2800"/>
          </a:p>
        </p:txBody>
      </p:sp>
      <p:sp>
        <p:nvSpPr>
          <p:cNvPr id="76" name="Rectangle 75">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8" name="Rectangle 77">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97B30BF2-EBB7-D6FA-67AC-79EABA0410E2}"/>
              </a:ext>
            </a:extLst>
          </p:cNvPr>
          <p:cNvSpPr>
            <a:spLocks noGrp="1"/>
          </p:cNvSpPr>
          <p:nvPr>
            <p:ph idx="1"/>
          </p:nvPr>
        </p:nvSpPr>
        <p:spPr>
          <a:xfrm>
            <a:off x="448056" y="2258170"/>
            <a:ext cx="2804504" cy="4333129"/>
          </a:xfrm>
        </p:spPr>
        <p:txBody>
          <a:bodyPr>
            <a:normAutofit lnSpcReduction="10000"/>
          </a:bodyPr>
          <a:lstStyle/>
          <a:p>
            <a:r>
              <a:rPr lang="en-US" sz="1700" b="1" dirty="0">
                <a:latin typeface="Times New Roman" panose="02020603050405020304" pitchFamily="18" charset="0"/>
                <a:cs typeface="Times New Roman" panose="02020603050405020304" pitchFamily="18" charset="0"/>
              </a:rPr>
              <a:t>Valves</a:t>
            </a:r>
            <a:endParaRPr lang="en-US" sz="1700" dirty="0">
              <a:latin typeface="Times New Roman" panose="02020603050405020304" pitchFamily="18" charset="0"/>
              <a:cs typeface="Times New Roman" panose="02020603050405020304" pitchFamily="18" charset="0"/>
            </a:endParaRPr>
          </a:p>
          <a:p>
            <a:pPr marL="0" indent="0">
              <a:buNone/>
            </a:pPr>
            <a:r>
              <a:rPr lang="en-US" sz="1700" dirty="0">
                <a:latin typeface="Times New Roman" panose="02020603050405020304" pitchFamily="18" charset="0"/>
                <a:cs typeface="Times New Roman" panose="02020603050405020304" pitchFamily="18" charset="0"/>
              </a:rPr>
              <a:t>Types: Ball, Gate, Globe, Check, Choke, Control, Axial, PSV</a:t>
            </a:r>
          </a:p>
          <a:p>
            <a:pPr marL="0" indent="0">
              <a:buNone/>
            </a:pPr>
            <a:r>
              <a:rPr lang="en-US" sz="1700" dirty="0">
                <a:latin typeface="Times New Roman" panose="02020603050405020304" pitchFamily="18" charset="0"/>
                <a:cs typeface="Times New Roman" panose="02020603050405020304" pitchFamily="18" charset="0"/>
              </a:rPr>
              <a:t>Wellhead/Christmas tree</a:t>
            </a:r>
          </a:p>
          <a:p>
            <a:pPr marL="0" indent="0">
              <a:buNone/>
            </a:pPr>
            <a:r>
              <a:rPr lang="en-US" sz="1700" dirty="0">
                <a:latin typeface="Times New Roman" panose="02020603050405020304" pitchFamily="18" charset="0"/>
                <a:cs typeface="Times New Roman" panose="02020603050405020304" pitchFamily="18" charset="0"/>
              </a:rPr>
              <a:t>Wellhead Control Panels</a:t>
            </a:r>
          </a:p>
          <a:p>
            <a:pPr marL="0" indent="0">
              <a:buNone/>
            </a:pPr>
            <a:r>
              <a:rPr lang="en-US" sz="1700" dirty="0">
                <a:latin typeface="Times New Roman" panose="02020603050405020304" pitchFamily="18" charset="0"/>
                <a:cs typeface="Times New Roman" panose="02020603050405020304" pitchFamily="18" charset="0"/>
              </a:rPr>
              <a:t>Size: ½’’ – 48’’ | Pressure Class: 150 – 10K</a:t>
            </a:r>
          </a:p>
          <a:p>
            <a:pPr marL="0" indent="0">
              <a:buNone/>
            </a:pPr>
            <a:r>
              <a:rPr lang="en-US" sz="1700" dirty="0">
                <a:latin typeface="Times New Roman" panose="02020603050405020304" pitchFamily="18" charset="0"/>
                <a:cs typeface="Times New Roman" panose="02020603050405020304" pitchFamily="18" charset="0"/>
              </a:rPr>
              <a:t>Operation: Manual, Actuated, BDV, ESD</a:t>
            </a:r>
          </a:p>
          <a:p>
            <a:pPr marL="0" indent="0">
              <a:buNone/>
            </a:pPr>
            <a:r>
              <a:rPr lang="en-US" sz="1700" dirty="0">
                <a:latin typeface="Times New Roman" panose="02020603050405020304" pitchFamily="18" charset="0"/>
                <a:cs typeface="Times New Roman" panose="02020603050405020304" pitchFamily="18" charset="0"/>
              </a:rPr>
              <a:t>Country of Origin: Europe, China</a:t>
            </a:r>
          </a:p>
          <a:p>
            <a:r>
              <a:rPr lang="en-US" sz="1700" b="1" dirty="0">
                <a:latin typeface="Times New Roman" panose="02020603050405020304" pitchFamily="18" charset="0"/>
                <a:cs typeface="Times New Roman" panose="02020603050405020304" pitchFamily="18" charset="0"/>
              </a:rPr>
              <a:t>Spare Parts</a:t>
            </a:r>
            <a:endParaRPr lang="en-US" sz="1700" dirty="0">
              <a:latin typeface="Times New Roman" panose="02020603050405020304" pitchFamily="18" charset="0"/>
              <a:cs typeface="Times New Roman" panose="02020603050405020304" pitchFamily="18" charset="0"/>
            </a:endParaRPr>
          </a:p>
          <a:p>
            <a:pPr marL="0" indent="0">
              <a:buNone/>
            </a:pPr>
            <a:r>
              <a:rPr lang="en-US" sz="1700" dirty="0">
                <a:latin typeface="Times New Roman" panose="02020603050405020304" pitchFamily="18" charset="0"/>
                <a:cs typeface="Times New Roman" panose="02020603050405020304" pitchFamily="18" charset="0"/>
              </a:rPr>
              <a:t>Spare parts for all brands of valves </a:t>
            </a:r>
          </a:p>
          <a:p>
            <a:pPr marL="0" indent="0">
              <a:buNone/>
            </a:pPr>
            <a:endParaRPr lang="x-none" sz="1700"/>
          </a:p>
        </p:txBody>
      </p:sp>
      <p:pic>
        <p:nvPicPr>
          <p:cNvPr id="7" name="Picture 6" descr="A white background with red text&#10;&#10;AI-generated content may be incorrect.">
            <a:extLst>
              <a:ext uri="{FF2B5EF4-FFF2-40B4-BE49-F238E27FC236}">
                <a16:creationId xmlns:a16="http://schemas.microsoft.com/office/drawing/2014/main" id="{AC5FCBAE-709A-AD66-3EB2-CF63F69CEEC9}"/>
              </a:ext>
            </a:extLst>
          </p:cNvPr>
          <p:cNvPicPr>
            <a:picLocks noChangeAspect="1"/>
          </p:cNvPicPr>
          <p:nvPr/>
        </p:nvPicPr>
        <p:blipFill>
          <a:blip r:embed="rId4"/>
          <a:stretch>
            <a:fillRect/>
          </a:stretch>
        </p:blipFill>
        <p:spPr>
          <a:xfrm>
            <a:off x="10232051" y="-35"/>
            <a:ext cx="1959949" cy="6858000"/>
          </a:xfrm>
          <a:prstGeom prst="rect">
            <a:avLst/>
          </a:prstGeom>
        </p:spPr>
      </p:pic>
    </p:spTree>
    <p:extLst>
      <p:ext uri="{BB962C8B-B14F-4D97-AF65-F5344CB8AC3E}">
        <p14:creationId xmlns:p14="http://schemas.microsoft.com/office/powerpoint/2010/main" val="1250185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8B268-F41F-88DB-3000-6A612D538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1E02E-BE5F-D2DC-AA46-957A03FFE6FB}"/>
              </a:ext>
            </a:extLst>
          </p:cNvPr>
          <p:cNvSpPr>
            <a:spLocks noGrp="1"/>
          </p:cNvSpPr>
          <p:nvPr>
            <p:ph type="title"/>
          </p:nvPr>
        </p:nvSpPr>
        <p:spPr>
          <a:xfrm>
            <a:off x="448055" y="155745"/>
            <a:ext cx="4157812" cy="1325563"/>
          </a:xfrm>
        </p:spPr>
        <p:txBody>
          <a:bodyPr anchor="ctr">
            <a:normAutofit/>
          </a:bodyPr>
          <a:lstStyle/>
          <a:p>
            <a:r>
              <a:rPr lang="en-US" sz="2800" dirty="0"/>
              <a:t>OUR QUALIFIED ASIAN MANUFACTURERS</a:t>
            </a:r>
            <a:endParaRPr lang="x-none" sz="2800"/>
          </a:p>
        </p:txBody>
      </p:sp>
      <p:sp>
        <p:nvSpPr>
          <p:cNvPr id="5" name="Content Placeholder 4">
            <a:extLst>
              <a:ext uri="{FF2B5EF4-FFF2-40B4-BE49-F238E27FC236}">
                <a16:creationId xmlns:a16="http://schemas.microsoft.com/office/drawing/2014/main" id="{601498AC-A804-FF17-3C06-DA4610A0CCD9}"/>
              </a:ext>
            </a:extLst>
          </p:cNvPr>
          <p:cNvSpPr>
            <a:spLocks noGrp="1"/>
          </p:cNvSpPr>
          <p:nvPr>
            <p:ph idx="1"/>
          </p:nvPr>
        </p:nvSpPr>
        <p:spPr>
          <a:xfrm>
            <a:off x="316909" y="2468142"/>
            <a:ext cx="4390558" cy="3859471"/>
          </a:xfrm>
        </p:spPr>
        <p:txBody>
          <a:bodyPr>
            <a:normAutofit/>
          </a:bodyPr>
          <a:lstStyle/>
          <a:p>
            <a:r>
              <a:rPr lang="en-US" sz="1700" b="1" dirty="0">
                <a:latin typeface="Times New Roman" panose="02020603050405020304" pitchFamily="18" charset="0"/>
                <a:cs typeface="Times New Roman" panose="02020603050405020304" pitchFamily="18" charset="0"/>
              </a:rPr>
              <a:t>Valves</a:t>
            </a:r>
            <a:endParaRPr lang="en-US" sz="1700" dirty="0">
              <a:latin typeface="Times New Roman" panose="02020603050405020304" pitchFamily="18" charset="0"/>
              <a:cs typeface="Times New Roman" panose="02020603050405020304" pitchFamily="18" charset="0"/>
            </a:endParaRPr>
          </a:p>
          <a:p>
            <a:pPr marL="0" indent="0">
              <a:buNone/>
            </a:pPr>
            <a:r>
              <a:rPr lang="en-US" sz="1700" dirty="0">
                <a:latin typeface="Times New Roman" panose="02020603050405020304" pitchFamily="18" charset="0"/>
                <a:cs typeface="Times New Roman" panose="02020603050405020304" pitchFamily="18" charset="0"/>
              </a:rPr>
              <a:t>Types: Ball, Gate, Globe, Check, Choke, Control, Axial, PSV, Butterfly Valves</a:t>
            </a:r>
          </a:p>
          <a:p>
            <a:pPr marL="0" indent="0">
              <a:buNone/>
            </a:pPr>
            <a:r>
              <a:rPr lang="en-US" sz="1700" dirty="0">
                <a:latin typeface="Times New Roman" panose="02020603050405020304" pitchFamily="18" charset="0"/>
                <a:cs typeface="Times New Roman" panose="02020603050405020304" pitchFamily="18" charset="0"/>
              </a:rPr>
              <a:t>Size: ½’’ – 48’’ | Pressure Class: 150 – 10K</a:t>
            </a:r>
          </a:p>
          <a:p>
            <a:pPr marL="0" indent="0">
              <a:buNone/>
            </a:pPr>
            <a:r>
              <a:rPr lang="en-US" sz="1700" dirty="0">
                <a:latin typeface="Times New Roman" panose="02020603050405020304" pitchFamily="18" charset="0"/>
                <a:cs typeface="Times New Roman" panose="02020603050405020304" pitchFamily="18" charset="0"/>
              </a:rPr>
              <a:t>Operation: Manual, Actuated, BDV, ESD</a:t>
            </a:r>
          </a:p>
          <a:p>
            <a:pPr marL="0" indent="0">
              <a:buNone/>
            </a:pPr>
            <a:r>
              <a:rPr lang="en-US" sz="1700" dirty="0">
                <a:latin typeface="Times New Roman" panose="02020603050405020304" pitchFamily="18" charset="0"/>
                <a:cs typeface="Times New Roman" panose="02020603050405020304" pitchFamily="18" charset="0"/>
              </a:rPr>
              <a:t>Country of Origin: Europe, China</a:t>
            </a:r>
          </a:p>
          <a:p>
            <a:r>
              <a:rPr lang="en-US" sz="1700" b="1" dirty="0">
                <a:latin typeface="Times New Roman" panose="02020603050405020304" pitchFamily="18" charset="0"/>
                <a:cs typeface="Times New Roman" panose="02020603050405020304" pitchFamily="18" charset="0"/>
              </a:rPr>
              <a:t>Spare Parts</a:t>
            </a:r>
            <a:endParaRPr lang="en-US" sz="1700" dirty="0">
              <a:latin typeface="Times New Roman" panose="02020603050405020304" pitchFamily="18" charset="0"/>
              <a:cs typeface="Times New Roman" panose="02020603050405020304" pitchFamily="18" charset="0"/>
            </a:endParaRPr>
          </a:p>
          <a:p>
            <a:pPr marL="0" indent="0">
              <a:buNone/>
            </a:pPr>
            <a:r>
              <a:rPr lang="en-US" sz="1700" dirty="0">
                <a:latin typeface="Times New Roman" panose="02020603050405020304" pitchFamily="18" charset="0"/>
                <a:cs typeface="Times New Roman" panose="02020603050405020304" pitchFamily="18" charset="0"/>
              </a:rPr>
              <a:t>Spare parts for all brands of valves </a:t>
            </a:r>
          </a:p>
          <a:p>
            <a:pPr marL="0" indent="0">
              <a:buNone/>
            </a:pPr>
            <a:endParaRPr lang="x-none" sz="1700"/>
          </a:p>
        </p:txBody>
      </p:sp>
      <p:pic>
        <p:nvPicPr>
          <p:cNvPr id="10" name="Picture 9">
            <a:extLst>
              <a:ext uri="{FF2B5EF4-FFF2-40B4-BE49-F238E27FC236}">
                <a16:creationId xmlns:a16="http://schemas.microsoft.com/office/drawing/2014/main" id="{96123773-C369-667A-7A4F-77FFF779D29E}"/>
              </a:ext>
            </a:extLst>
          </p:cNvPr>
          <p:cNvPicPr>
            <a:picLocks noChangeAspect="1"/>
          </p:cNvPicPr>
          <p:nvPr/>
        </p:nvPicPr>
        <p:blipFill>
          <a:blip r:embed="rId2"/>
          <a:stretch>
            <a:fillRect/>
          </a:stretch>
        </p:blipFill>
        <p:spPr>
          <a:xfrm>
            <a:off x="6947741" y="3790427"/>
            <a:ext cx="4796204" cy="2911828"/>
          </a:xfrm>
          <a:prstGeom prst="rect">
            <a:avLst/>
          </a:prstGeom>
        </p:spPr>
      </p:pic>
      <p:pic>
        <p:nvPicPr>
          <p:cNvPr id="12" name="Picture 11">
            <a:extLst>
              <a:ext uri="{FF2B5EF4-FFF2-40B4-BE49-F238E27FC236}">
                <a16:creationId xmlns:a16="http://schemas.microsoft.com/office/drawing/2014/main" id="{BAEE994B-AAC5-C3A1-8C7A-BCB769DCECDA}"/>
              </a:ext>
            </a:extLst>
          </p:cNvPr>
          <p:cNvPicPr>
            <a:picLocks noChangeAspect="1"/>
          </p:cNvPicPr>
          <p:nvPr/>
        </p:nvPicPr>
        <p:blipFill>
          <a:blip r:embed="rId3"/>
          <a:stretch>
            <a:fillRect/>
          </a:stretch>
        </p:blipFill>
        <p:spPr>
          <a:xfrm>
            <a:off x="4805324" y="155745"/>
            <a:ext cx="6086880" cy="3859471"/>
          </a:xfrm>
          <a:prstGeom prst="rect">
            <a:avLst/>
          </a:prstGeom>
        </p:spPr>
      </p:pic>
      <p:sp>
        <p:nvSpPr>
          <p:cNvPr id="3" name="Content Placeholder 4">
            <a:extLst>
              <a:ext uri="{FF2B5EF4-FFF2-40B4-BE49-F238E27FC236}">
                <a16:creationId xmlns:a16="http://schemas.microsoft.com/office/drawing/2014/main" id="{A36DFA64-6224-6AB3-F712-D3AF5D15AE18}"/>
              </a:ext>
            </a:extLst>
          </p:cNvPr>
          <p:cNvSpPr txBox="1">
            <a:spLocks/>
          </p:cNvSpPr>
          <p:nvPr/>
        </p:nvSpPr>
        <p:spPr>
          <a:xfrm>
            <a:off x="448055" y="-750711"/>
            <a:ext cx="4026666" cy="34270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x-none" sz="1700"/>
          </a:p>
        </p:txBody>
      </p:sp>
      <p:sp>
        <p:nvSpPr>
          <p:cNvPr id="4" name="Title 1">
            <a:extLst>
              <a:ext uri="{FF2B5EF4-FFF2-40B4-BE49-F238E27FC236}">
                <a16:creationId xmlns:a16="http://schemas.microsoft.com/office/drawing/2014/main" id="{ECEC92F2-A821-793B-6805-DA7782DFEA03}"/>
              </a:ext>
            </a:extLst>
          </p:cNvPr>
          <p:cNvSpPr txBox="1">
            <a:spLocks/>
          </p:cNvSpPr>
          <p:nvPr/>
        </p:nvSpPr>
        <p:spPr>
          <a:xfrm>
            <a:off x="967344" y="1021720"/>
            <a:ext cx="41578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i="1" dirty="0"/>
              <a:t>Cost-effective solutions for demanding Oil &amp; Gas applications.</a:t>
            </a:r>
            <a:endParaRPr lang="x-none" sz="2000" b="1" i="1"/>
          </a:p>
        </p:txBody>
      </p:sp>
    </p:spTree>
    <p:extLst>
      <p:ext uri="{BB962C8B-B14F-4D97-AF65-F5344CB8AC3E}">
        <p14:creationId xmlns:p14="http://schemas.microsoft.com/office/powerpoint/2010/main" val="209679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2A6459-D9A5-D56E-A4BC-60D0B0BDD1CF}"/>
              </a:ext>
            </a:extLst>
          </p:cNvPr>
          <p:cNvSpPr>
            <a:spLocks noGrp="1"/>
          </p:cNvSpPr>
          <p:nvPr>
            <p:ph type="title"/>
          </p:nvPr>
        </p:nvSpPr>
        <p:spPr>
          <a:xfrm>
            <a:off x="6513788" y="365125"/>
            <a:ext cx="4840010" cy="1807305"/>
          </a:xfrm>
        </p:spPr>
        <p:txBody>
          <a:bodyPr>
            <a:normAutofit/>
          </a:bodyPr>
          <a:lstStyle/>
          <a:p>
            <a:r>
              <a:rPr lang="en-US"/>
              <a:t>ADDITIONAL OIL &amp; GAS EQUIPMENT  </a:t>
            </a:r>
            <a:endParaRPr lang="x-none"/>
          </a:p>
        </p:txBody>
      </p:sp>
      <p:pic>
        <p:nvPicPr>
          <p:cNvPr id="4" name="Picture 3" descr="Long shot of a pipe on a road&#10;&#10;Description automatically generated">
            <a:extLst>
              <a:ext uri="{FF2B5EF4-FFF2-40B4-BE49-F238E27FC236}">
                <a16:creationId xmlns:a16="http://schemas.microsoft.com/office/drawing/2014/main" id="{9B23BB04-F9BA-84CD-3DA8-CA7C76773A19}"/>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7688" r="10737" b="-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Content Placeholder 4">
            <a:extLst>
              <a:ext uri="{FF2B5EF4-FFF2-40B4-BE49-F238E27FC236}">
                <a16:creationId xmlns:a16="http://schemas.microsoft.com/office/drawing/2014/main" id="{97B30BF2-EBB7-D6FA-67AC-79EABA0410E2}"/>
              </a:ext>
            </a:extLst>
          </p:cNvPr>
          <p:cNvSpPr>
            <a:spLocks noGrp="1"/>
          </p:cNvSpPr>
          <p:nvPr>
            <p:ph idx="1"/>
          </p:nvPr>
        </p:nvSpPr>
        <p:spPr>
          <a:xfrm>
            <a:off x="6513788" y="2333297"/>
            <a:ext cx="4840010" cy="3843666"/>
          </a:xfrm>
        </p:spPr>
        <p:txBody>
          <a:bodyPr>
            <a:normAutofit lnSpcReduction="10000"/>
          </a:bodyPr>
          <a:lstStyle/>
          <a:p>
            <a:r>
              <a:rPr lang="en-US" sz="2000" dirty="0"/>
              <a:t>CHOKE </a:t>
            </a:r>
            <a:r>
              <a:rPr lang="x-none" sz="2000"/>
              <a:t>MANIFOLDS</a:t>
            </a:r>
            <a:endParaRPr lang="en-US" sz="2000" dirty="0"/>
          </a:p>
          <a:p>
            <a:r>
              <a:rPr lang="en-US" sz="2000" dirty="0"/>
              <a:t>HIPPS</a:t>
            </a:r>
          </a:p>
          <a:p>
            <a:r>
              <a:rPr lang="en-US" sz="2000" dirty="0"/>
              <a:t>HYDRAULIC POWER UNIT</a:t>
            </a:r>
          </a:p>
          <a:p>
            <a:r>
              <a:rPr lang="en-US" sz="2000" dirty="0"/>
              <a:t>WELLHEAD CONTROL PANNELS</a:t>
            </a:r>
          </a:p>
          <a:p>
            <a:r>
              <a:rPr lang="en-US" sz="2000" dirty="0"/>
              <a:t>SPARE PARTS FOR INDUSTRIAL PRODUCTS</a:t>
            </a:r>
          </a:p>
          <a:p>
            <a:r>
              <a:rPr lang="x-none" sz="2000"/>
              <a:t>ISOLATION </a:t>
            </a:r>
            <a:r>
              <a:rPr lang="x-none" sz="2000" dirty="0"/>
              <a:t>EQUIPMENT </a:t>
            </a:r>
          </a:p>
          <a:p>
            <a:r>
              <a:rPr lang="x-none" sz="2000" dirty="0"/>
              <a:t>ACTUATORS &amp; FIRE JACKETS</a:t>
            </a:r>
          </a:p>
          <a:p>
            <a:r>
              <a:rPr lang="x-none" sz="2000" dirty="0"/>
              <a:t>PUMPS &amp; </a:t>
            </a:r>
            <a:r>
              <a:rPr lang="x-none" sz="2000"/>
              <a:t>ACCESSORIES </a:t>
            </a:r>
            <a:endParaRPr lang="en-US" sz="2000" dirty="0"/>
          </a:p>
          <a:p>
            <a:r>
              <a:rPr lang="x-none" sz="2000"/>
              <a:t>FITTINGS</a:t>
            </a:r>
            <a:endParaRPr lang="x-none" sz="2000" dirty="0"/>
          </a:p>
          <a:p>
            <a:r>
              <a:rPr lang="en-US" sz="2000" dirty="0"/>
              <a:t>O</a:t>
            </a:r>
            <a:r>
              <a:rPr lang="x-none" sz="2000" dirty="0"/>
              <a:t>THER FLOW CONTROL EQUPMENT</a:t>
            </a:r>
          </a:p>
          <a:p>
            <a:endParaRPr lang="x-none" sz="2000" dirty="0"/>
          </a:p>
          <a:p>
            <a:endParaRPr lang="x-none" sz="2000" dirty="0"/>
          </a:p>
        </p:txBody>
      </p:sp>
    </p:spTree>
    <p:extLst>
      <p:ext uri="{BB962C8B-B14F-4D97-AF65-F5344CB8AC3E}">
        <p14:creationId xmlns:p14="http://schemas.microsoft.com/office/powerpoint/2010/main" val="1288314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04161-69DF-1E56-EBAC-163476A19B1E}"/>
              </a:ext>
            </a:extLst>
          </p:cNvPr>
          <p:cNvSpPr>
            <a:spLocks noGrp="1"/>
          </p:cNvSpPr>
          <p:nvPr>
            <p:ph type="title"/>
          </p:nvPr>
        </p:nvSpPr>
        <p:spPr/>
        <p:txBody>
          <a:bodyPr/>
          <a:lstStyle/>
          <a:p>
            <a:r>
              <a:rPr lang="x-none" dirty="0"/>
              <a:t>REFERENCES &amp; AUTHORIZATIONS</a:t>
            </a:r>
          </a:p>
        </p:txBody>
      </p:sp>
      <p:pic>
        <p:nvPicPr>
          <p:cNvPr id="5" name="Picture 4">
            <a:extLst>
              <a:ext uri="{FF2B5EF4-FFF2-40B4-BE49-F238E27FC236}">
                <a16:creationId xmlns:a16="http://schemas.microsoft.com/office/drawing/2014/main" id="{D2E4CA5E-0850-B1D2-404B-52A880DE3BFA}"/>
              </a:ext>
            </a:extLst>
          </p:cNvPr>
          <p:cNvPicPr>
            <a:picLocks noChangeAspect="1"/>
          </p:cNvPicPr>
          <p:nvPr/>
        </p:nvPicPr>
        <p:blipFill>
          <a:blip r:embed="rId2"/>
          <a:stretch>
            <a:fillRect/>
          </a:stretch>
        </p:blipFill>
        <p:spPr>
          <a:xfrm>
            <a:off x="2733046" y="1427355"/>
            <a:ext cx="2733047" cy="4110486"/>
          </a:xfrm>
          <a:prstGeom prst="rect">
            <a:avLst/>
          </a:prstGeom>
        </p:spPr>
      </p:pic>
      <p:pic>
        <p:nvPicPr>
          <p:cNvPr id="7" name="Picture 6">
            <a:extLst>
              <a:ext uri="{FF2B5EF4-FFF2-40B4-BE49-F238E27FC236}">
                <a16:creationId xmlns:a16="http://schemas.microsoft.com/office/drawing/2014/main" id="{AC76B817-980E-4B2A-4D0B-A1379B4AD145}"/>
              </a:ext>
            </a:extLst>
          </p:cNvPr>
          <p:cNvPicPr>
            <a:picLocks noChangeAspect="1"/>
          </p:cNvPicPr>
          <p:nvPr/>
        </p:nvPicPr>
        <p:blipFill>
          <a:blip r:embed="rId3"/>
          <a:stretch>
            <a:fillRect/>
          </a:stretch>
        </p:blipFill>
        <p:spPr>
          <a:xfrm rot="16200000">
            <a:off x="-688720" y="2168799"/>
            <a:ext cx="4110485" cy="2733046"/>
          </a:xfrm>
          <a:prstGeom prst="rect">
            <a:avLst/>
          </a:prstGeom>
        </p:spPr>
      </p:pic>
      <p:pic>
        <p:nvPicPr>
          <p:cNvPr id="4" name="Picture 3">
            <a:extLst>
              <a:ext uri="{FF2B5EF4-FFF2-40B4-BE49-F238E27FC236}">
                <a16:creationId xmlns:a16="http://schemas.microsoft.com/office/drawing/2014/main" id="{9EC25FC1-6407-5A25-7E40-DE55E370BE9B}"/>
              </a:ext>
            </a:extLst>
          </p:cNvPr>
          <p:cNvPicPr>
            <a:picLocks noChangeAspect="1"/>
          </p:cNvPicPr>
          <p:nvPr/>
        </p:nvPicPr>
        <p:blipFill>
          <a:blip r:embed="rId4"/>
          <a:stretch>
            <a:fillRect/>
          </a:stretch>
        </p:blipFill>
        <p:spPr>
          <a:xfrm>
            <a:off x="8733977" y="1427355"/>
            <a:ext cx="3458023" cy="4003290"/>
          </a:xfrm>
          <a:prstGeom prst="rect">
            <a:avLst/>
          </a:prstGeom>
        </p:spPr>
      </p:pic>
      <p:pic>
        <p:nvPicPr>
          <p:cNvPr id="6" name="Picture 5">
            <a:extLst>
              <a:ext uri="{FF2B5EF4-FFF2-40B4-BE49-F238E27FC236}">
                <a16:creationId xmlns:a16="http://schemas.microsoft.com/office/drawing/2014/main" id="{20C8A55E-7A08-DA39-9719-19C1E17EBA1A}"/>
              </a:ext>
            </a:extLst>
          </p:cNvPr>
          <p:cNvPicPr>
            <a:picLocks noChangeAspect="1"/>
          </p:cNvPicPr>
          <p:nvPr/>
        </p:nvPicPr>
        <p:blipFill>
          <a:blip r:embed="rId5"/>
          <a:stretch>
            <a:fillRect/>
          </a:stretch>
        </p:blipFill>
        <p:spPr>
          <a:xfrm>
            <a:off x="5609063" y="1456933"/>
            <a:ext cx="3124914" cy="4067640"/>
          </a:xfrm>
          <a:prstGeom prst="rect">
            <a:avLst/>
          </a:prstGeom>
        </p:spPr>
      </p:pic>
    </p:spTree>
    <p:extLst>
      <p:ext uri="{BB962C8B-B14F-4D97-AF65-F5344CB8AC3E}">
        <p14:creationId xmlns:p14="http://schemas.microsoft.com/office/powerpoint/2010/main" val="2617818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5F7ABCA-A68A-47DD-B732-76FF34C6F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 and black logo&#10;&#10;Description automatically generated">
            <a:extLst>
              <a:ext uri="{FF2B5EF4-FFF2-40B4-BE49-F238E27FC236}">
                <a16:creationId xmlns:a16="http://schemas.microsoft.com/office/drawing/2014/main" id="{31CB6D4D-6FC3-D9FA-9ABB-75B237426EB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4" y="2270000"/>
            <a:ext cx="4228220" cy="103925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10">
            <a:extLst>
              <a:ext uri="{FF2B5EF4-FFF2-40B4-BE49-F238E27FC236}">
                <a16:creationId xmlns:a16="http://schemas.microsoft.com/office/drawing/2014/main" id="{CE472DD8-7E29-2751-BFCC-A831E1985327}"/>
              </a:ext>
            </a:extLst>
          </p:cNvPr>
          <p:cNvSpPr>
            <a:spLocks noGrp="1"/>
          </p:cNvSpPr>
          <p:nvPr>
            <p:ph idx="1"/>
          </p:nvPr>
        </p:nvSpPr>
        <p:spPr>
          <a:xfrm>
            <a:off x="6007100" y="643467"/>
            <a:ext cx="5668433" cy="5401733"/>
          </a:xfrm>
          <a:prstGeom prst="rect">
            <a:avLst/>
          </a:prstGeom>
        </p:spPr>
        <p:txBody>
          <a:bodyPr anchor="ctr">
            <a:normAutofit/>
          </a:bodyPr>
          <a:lstStyle/>
          <a:p>
            <a:pPr marL="0" indent="0">
              <a:buNone/>
            </a:pPr>
            <a:r>
              <a:rPr lang="en-US" sz="1800" b="1" dirty="0">
                <a:hlinkClick r:id="rId3">
                  <a:extLst>
                    <a:ext uri="{A12FA001-AC4F-418D-AE19-62706E023703}">
                      <ahyp:hlinkClr xmlns:ahyp="http://schemas.microsoft.com/office/drawing/2018/hyperlinkcolor" val="tx"/>
                    </a:ext>
                  </a:extLst>
                </a:hlinkClick>
              </a:rPr>
              <a:t>CONTACT EMAIL</a:t>
            </a:r>
            <a:r>
              <a:rPr lang="en-US" sz="1800" dirty="0">
                <a:hlinkClick r:id="rId3"/>
              </a:rPr>
              <a:t> : </a:t>
            </a:r>
            <a:endParaRPr lang="ru-RU" sz="1800" dirty="0">
              <a:hlinkClick r:id="rId3"/>
            </a:endParaRPr>
          </a:p>
          <a:p>
            <a:pPr marL="0" indent="0">
              <a:buNone/>
            </a:pPr>
            <a:r>
              <a:rPr lang="en-US" sz="1800" b="1" dirty="0">
                <a:solidFill>
                  <a:schemeClr val="accent1"/>
                </a:solidFill>
                <a:hlinkClick r:id="rId3">
                  <a:extLst>
                    <a:ext uri="{A12FA001-AC4F-418D-AE19-62706E023703}">
                      <ahyp:hlinkClr xmlns:ahyp="http://schemas.microsoft.com/office/drawing/2018/hyperlinkcolor" val="tx"/>
                    </a:ext>
                  </a:extLst>
                </a:hlinkClick>
              </a:rPr>
              <a:t>sales@mstm.kz</a:t>
            </a:r>
          </a:p>
          <a:p>
            <a:pPr marL="0" indent="0">
              <a:buNone/>
            </a:pPr>
            <a:r>
              <a:rPr lang="en-US" sz="1800" b="1" dirty="0">
                <a:hlinkClick r:id="rId4"/>
              </a:rPr>
              <a:t>a.kupfer@mstm.kz</a:t>
            </a:r>
            <a:endParaRPr lang="en-US" sz="1800" b="1" dirty="0"/>
          </a:p>
          <a:p>
            <a:pPr marL="0" indent="0">
              <a:buNone/>
            </a:pPr>
            <a:r>
              <a:rPr lang="en-US" sz="1800" b="1" dirty="0">
                <a:hlinkClick r:id="rId4"/>
              </a:rPr>
              <a:t>rasshepko@mstm.kz </a:t>
            </a:r>
          </a:p>
          <a:p>
            <a:pPr marL="0" indent="0">
              <a:buNone/>
            </a:pPr>
            <a:endParaRPr lang="en-US" sz="1800" b="1" dirty="0"/>
          </a:p>
          <a:p>
            <a:endParaRPr lang="en-US" sz="1800" b="1" dirty="0"/>
          </a:p>
          <a:p>
            <a:pPr marL="0" indent="0">
              <a:buNone/>
            </a:pPr>
            <a:r>
              <a:rPr lang="en-US" sz="1800" b="1" dirty="0"/>
              <a:t>GENERAL DIRECTOR : NIKOLAY RASCHEPRKO</a:t>
            </a:r>
          </a:p>
          <a:p>
            <a:pPr marL="0" indent="0">
              <a:buNone/>
            </a:pPr>
            <a:r>
              <a:rPr lang="en-US" sz="1800" b="1" dirty="0"/>
              <a:t>PHONE: + 7 701 766 79 04</a:t>
            </a:r>
          </a:p>
          <a:p>
            <a:pPr marL="0" indent="0">
              <a:buNone/>
            </a:pPr>
            <a:r>
              <a:rPr lang="en-US" sz="1800" b="1" dirty="0" err="1"/>
              <a:t>Exec.Director</a:t>
            </a:r>
            <a:r>
              <a:rPr lang="en-US" sz="1800" b="1" dirty="0"/>
              <a:t> : ALENA KUPFER </a:t>
            </a:r>
          </a:p>
          <a:p>
            <a:pPr marL="0" indent="0">
              <a:buNone/>
            </a:pPr>
            <a:r>
              <a:rPr lang="en-US" sz="1800" b="1" dirty="0"/>
              <a:t>PHONE: +7 702 471 94 82</a:t>
            </a:r>
          </a:p>
          <a:p>
            <a:endParaRPr lang="ru-RU" sz="1800" b="1" dirty="0"/>
          </a:p>
        </p:txBody>
      </p:sp>
      <p:sp>
        <p:nvSpPr>
          <p:cNvPr id="5" name="Прямоугольник 10">
            <a:extLst>
              <a:ext uri="{FF2B5EF4-FFF2-40B4-BE49-F238E27FC236}">
                <a16:creationId xmlns:a16="http://schemas.microsoft.com/office/drawing/2014/main" id="{332253CA-AE60-B500-94BE-A0E326385CD7}"/>
              </a:ext>
            </a:extLst>
          </p:cNvPr>
          <p:cNvSpPr txBox="1">
            <a:spLocks/>
          </p:cNvSpPr>
          <p:nvPr/>
        </p:nvSpPr>
        <p:spPr>
          <a:xfrm>
            <a:off x="870857" y="5854947"/>
            <a:ext cx="6324600" cy="71917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WE ARE ALWAYS AT YOUR DISPOSAL </a:t>
            </a:r>
          </a:p>
          <a:p>
            <a:endParaRPr lang="ru-RU" sz="1200" b="1" dirty="0"/>
          </a:p>
        </p:txBody>
      </p:sp>
      <p:sp>
        <p:nvSpPr>
          <p:cNvPr id="9" name="Title 1">
            <a:extLst>
              <a:ext uri="{FF2B5EF4-FFF2-40B4-BE49-F238E27FC236}">
                <a16:creationId xmlns:a16="http://schemas.microsoft.com/office/drawing/2014/main" id="{5E8FAD3F-E471-FB85-A5A8-71206CEC42BB}"/>
              </a:ext>
            </a:extLst>
          </p:cNvPr>
          <p:cNvSpPr txBox="1">
            <a:spLocks/>
          </p:cNvSpPr>
          <p:nvPr/>
        </p:nvSpPr>
        <p:spPr>
          <a:xfrm>
            <a:off x="643464" y="1"/>
            <a:ext cx="10066869" cy="15927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x-none" dirty="0"/>
              <a:t>OUR CONTACTS </a:t>
            </a:r>
          </a:p>
        </p:txBody>
      </p:sp>
    </p:spTree>
    <p:extLst>
      <p:ext uri="{BB962C8B-B14F-4D97-AF65-F5344CB8AC3E}">
        <p14:creationId xmlns:p14="http://schemas.microsoft.com/office/powerpoint/2010/main" val="1339744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5219498-D544-41AC-98FE-8F956EF66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500DBFC-17A9-4E0A-AEE2-A49F9AEEF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F4A42-41CB-047E-6FFD-7F4D72B96121}"/>
              </a:ext>
            </a:extLst>
          </p:cNvPr>
          <p:cNvSpPr>
            <a:spLocks noGrp="1"/>
          </p:cNvSpPr>
          <p:nvPr>
            <p:ph type="title"/>
          </p:nvPr>
        </p:nvSpPr>
        <p:spPr>
          <a:xfrm>
            <a:off x="80467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THANK YOU </a:t>
            </a:r>
          </a:p>
        </p:txBody>
      </p:sp>
      <p:grpSp>
        <p:nvGrpSpPr>
          <p:cNvPr id="25" name="Group 24">
            <a:extLst>
              <a:ext uri="{FF2B5EF4-FFF2-40B4-BE49-F238E27FC236}">
                <a16:creationId xmlns:a16="http://schemas.microsoft.com/office/drawing/2014/main" id="{D74613BB-817C-4C4F-8A24-4936F2F064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1023" y="52996"/>
            <a:ext cx="6093363" cy="6805005"/>
            <a:chOff x="6101023" y="52996"/>
            <a:chExt cx="6093363" cy="6805005"/>
          </a:xfrm>
        </p:grpSpPr>
        <p:sp>
          <p:nvSpPr>
            <p:cNvPr id="26" name="Freeform: Shape 18">
              <a:extLst>
                <a:ext uri="{FF2B5EF4-FFF2-40B4-BE49-F238E27FC236}">
                  <a16:creationId xmlns:a16="http://schemas.microsoft.com/office/drawing/2014/main" id="{926C820D-9A01-44F0-AE18-C2DAB089B8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3517682 w 5890490"/>
                <a:gd name="connsiteY0" fmla="*/ 0 h 6578439"/>
                <a:gd name="connsiteX1" fmla="*/ 5849513 w 5890490"/>
                <a:gd name="connsiteY1" fmla="*/ 841730 h 6578439"/>
                <a:gd name="connsiteX2" fmla="*/ 5890490 w 5890490"/>
                <a:gd name="connsiteY2" fmla="*/ 879060 h 6578439"/>
                <a:gd name="connsiteX3" fmla="*/ 5890490 w 5890490"/>
                <a:gd name="connsiteY3" fmla="*/ 1816052 h 6578439"/>
                <a:gd name="connsiteX4" fmla="*/ 5856961 w 5890490"/>
                <a:gd name="connsiteY4" fmla="*/ 1771023 h 6578439"/>
                <a:gd name="connsiteX5" fmla="*/ 5655397 w 5890490"/>
                <a:gd name="connsiteY5" fmla="*/ 1548813 h 6578439"/>
                <a:gd name="connsiteX6" fmla="*/ 3517682 w 5890490"/>
                <a:gd name="connsiteY6" fmla="*/ 658717 h 6578439"/>
                <a:gd name="connsiteX7" fmla="*/ 2395696 w 5890490"/>
                <a:gd name="connsiteY7" fmla="*/ 850721 h 6578439"/>
                <a:gd name="connsiteX8" fmla="*/ 1519955 w 5890490"/>
                <a:gd name="connsiteY8" fmla="*/ 1450441 h 6578439"/>
                <a:gd name="connsiteX9" fmla="*/ 1223630 w 5890490"/>
                <a:gd name="connsiteY9" fmla="*/ 1841430 h 6578439"/>
                <a:gd name="connsiteX10" fmla="*/ 1075857 w 5890490"/>
                <a:gd name="connsiteY10" fmla="*/ 2329343 h 6578439"/>
                <a:gd name="connsiteX11" fmla="*/ 731010 w 5890490"/>
                <a:gd name="connsiteY11" fmla="*/ 3483744 h 6578439"/>
                <a:gd name="connsiteX12" fmla="*/ 741000 w 5890490"/>
                <a:gd name="connsiteY12" fmla="*/ 4479719 h 6578439"/>
                <a:gd name="connsiteX13" fmla="*/ 1315615 w 5890490"/>
                <a:gd name="connsiteY13" fmla="*/ 5443827 h 6578439"/>
                <a:gd name="connsiteX14" fmla="*/ 2277503 w 5890490"/>
                <a:gd name="connsiteY14" fmla="*/ 6259386 h 6578439"/>
                <a:gd name="connsiteX15" fmla="*/ 3439448 w 5890490"/>
                <a:gd name="connsiteY15" fmla="*/ 6551739 h 6578439"/>
                <a:gd name="connsiteX16" fmla="*/ 4408732 w 5890490"/>
                <a:gd name="connsiteY16" fmla="*/ 6255172 h 6578439"/>
                <a:gd name="connsiteX17" fmla="*/ 5343243 w 5890490"/>
                <a:gd name="connsiteY17" fmla="*/ 5442509 h 6578439"/>
                <a:gd name="connsiteX18" fmla="*/ 5745566 w 5890490"/>
                <a:gd name="connsiteY18" fmla="*/ 5056656 h 6578439"/>
                <a:gd name="connsiteX19" fmla="*/ 5890490 w 5890490"/>
                <a:gd name="connsiteY19" fmla="*/ 4920880 h 6578439"/>
                <a:gd name="connsiteX20" fmla="*/ 5890490 w 5890490"/>
                <a:gd name="connsiteY20" fmla="*/ 5821966 h 6578439"/>
                <a:gd name="connsiteX21" fmla="*/ 5802002 w 5890490"/>
                <a:gd name="connsiteY21" fmla="*/ 5907904 h 6578439"/>
                <a:gd name="connsiteX22" fmla="*/ 5294358 w 5890490"/>
                <a:gd name="connsiteY22" fmla="*/ 6397505 h 6578439"/>
                <a:gd name="connsiteX23" fmla="*/ 5077178 w 5890490"/>
                <a:gd name="connsiteY23" fmla="*/ 6578439 h 6578439"/>
                <a:gd name="connsiteX24" fmla="*/ 1567290 w 5890490"/>
                <a:gd name="connsiteY24" fmla="*/ 6578439 h 6578439"/>
                <a:gd name="connsiteX25" fmla="*/ 1508588 w 5890490"/>
                <a:gd name="connsiteY25" fmla="*/ 6535186 h 6578439"/>
                <a:gd name="connsiteX26" fmla="*/ 826498 w 5890490"/>
                <a:gd name="connsiteY26" fmla="*/ 5876034 h 6578439"/>
                <a:gd name="connsiteX27" fmla="*/ 122403 w 5890490"/>
                <a:gd name="connsiteY27" fmla="*/ 3255655 h 6578439"/>
                <a:gd name="connsiteX28" fmla="*/ 1061197 w 5890490"/>
                <a:gd name="connsiteY28" fmla="*/ 984650 h 6578439"/>
                <a:gd name="connsiteX29" fmla="*/ 3517682 w 5890490"/>
                <a:gd name="connsiteY29"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90490" h="6578439">
                  <a:moveTo>
                    <a:pt x="3517682" y="0"/>
                  </a:moveTo>
                  <a:cubicBezTo>
                    <a:pt x="4402016" y="0"/>
                    <a:pt x="5213741" y="315483"/>
                    <a:pt x="5849513" y="841730"/>
                  </a:cubicBezTo>
                  <a:lnTo>
                    <a:pt x="5890490" y="879060"/>
                  </a:lnTo>
                  <a:lnTo>
                    <a:pt x="5890490" y="1816052"/>
                  </a:lnTo>
                  <a:lnTo>
                    <a:pt x="5856961" y="1771023"/>
                  </a:lnTo>
                  <a:cubicBezTo>
                    <a:pt x="5793650" y="1694076"/>
                    <a:pt x="5726429" y="1619959"/>
                    <a:pt x="5655397" y="1548813"/>
                  </a:cubicBezTo>
                  <a:cubicBezTo>
                    <a:pt x="5082208" y="974906"/>
                    <a:pt x="4322973" y="658717"/>
                    <a:pt x="3517682" y="658717"/>
                  </a:cubicBezTo>
                  <a:cubicBezTo>
                    <a:pt x="3085520" y="658717"/>
                    <a:pt x="2718488" y="721533"/>
                    <a:pt x="2395696" y="850721"/>
                  </a:cubicBezTo>
                  <a:cubicBezTo>
                    <a:pt x="2079132" y="977407"/>
                    <a:pt x="1792668" y="1173626"/>
                    <a:pt x="1519955" y="1450441"/>
                  </a:cubicBezTo>
                  <a:cubicBezTo>
                    <a:pt x="1330275" y="1642840"/>
                    <a:pt x="1263719" y="1756094"/>
                    <a:pt x="1223630" y="1841430"/>
                  </a:cubicBezTo>
                  <a:cubicBezTo>
                    <a:pt x="1166545" y="1962981"/>
                    <a:pt x="1128532" y="2116663"/>
                    <a:pt x="1075857" y="2329343"/>
                  </a:cubicBezTo>
                  <a:cubicBezTo>
                    <a:pt x="1008652" y="2601153"/>
                    <a:pt x="916537" y="2973574"/>
                    <a:pt x="731010" y="3483744"/>
                  </a:cubicBezTo>
                  <a:cubicBezTo>
                    <a:pt x="617488" y="3795981"/>
                    <a:pt x="620731" y="4121653"/>
                    <a:pt x="741000" y="4479719"/>
                  </a:cubicBezTo>
                  <a:cubicBezTo>
                    <a:pt x="847257" y="4796172"/>
                    <a:pt x="1045888" y="5129481"/>
                    <a:pt x="1315615" y="5443827"/>
                  </a:cubicBezTo>
                  <a:cubicBezTo>
                    <a:pt x="1630753" y="5810980"/>
                    <a:pt x="1945371" y="6077784"/>
                    <a:pt x="2277503" y="6259386"/>
                  </a:cubicBezTo>
                  <a:cubicBezTo>
                    <a:pt x="2637530" y="6456133"/>
                    <a:pt x="3017536" y="6551739"/>
                    <a:pt x="3439448" y="6551739"/>
                  </a:cubicBezTo>
                  <a:cubicBezTo>
                    <a:pt x="3781571" y="6551739"/>
                    <a:pt x="4089573" y="6457449"/>
                    <a:pt x="4408732" y="6255172"/>
                  </a:cubicBezTo>
                  <a:cubicBezTo>
                    <a:pt x="4738010" y="6046310"/>
                    <a:pt x="5050941" y="5739207"/>
                    <a:pt x="5343243" y="5442509"/>
                  </a:cubicBezTo>
                  <a:cubicBezTo>
                    <a:pt x="5479860" y="5303970"/>
                    <a:pt x="5614918" y="5178206"/>
                    <a:pt x="5745566" y="5056656"/>
                  </a:cubicBezTo>
                  <a:lnTo>
                    <a:pt x="5890490" y="4920880"/>
                  </a:lnTo>
                  <a:lnTo>
                    <a:pt x="5890490" y="5821966"/>
                  </a:lnTo>
                  <a:lnTo>
                    <a:pt x="5802002"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19">
              <a:extLst>
                <a:ext uri="{FF2B5EF4-FFF2-40B4-BE49-F238E27FC236}">
                  <a16:creationId xmlns:a16="http://schemas.microsoft.com/office/drawing/2014/main" id="{458B604F-996E-4349-B131-E04ED285D8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5"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5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0">
              <a:extLst>
                <a:ext uri="{FF2B5EF4-FFF2-40B4-BE49-F238E27FC236}">
                  <a16:creationId xmlns:a16="http://schemas.microsoft.com/office/drawing/2014/main" id="{27CCEAF3-651B-4605-AE58-F96E227036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3"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flip="none" rotWithShape="1">
              <a:gsLst>
                <a:gs pos="2000">
                  <a:schemeClr val="bg1"/>
                </a:gs>
                <a:gs pos="16000">
                  <a:schemeClr val="accent6">
                    <a:alpha val="10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ED519330-E5F1-4248-B58C-1AA0D9E6DA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01024"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flip="none" rotWithShape="1">
              <a:gsLst>
                <a:gs pos="2000">
                  <a:schemeClr val="bg1">
                    <a:alpha val="10000"/>
                  </a:schemeClr>
                </a:gs>
                <a:gs pos="16000">
                  <a:schemeClr val="accent6">
                    <a:alpha val="5000"/>
                  </a:schemeClr>
                </a:gs>
                <a:gs pos="100000">
                  <a:schemeClr val="bg1">
                    <a:alpha val="10000"/>
                  </a:schemeClr>
                </a:gs>
                <a:gs pos="85000">
                  <a:schemeClr val="accent1">
                    <a:alpha val="1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9" name="Graphic 28" descr="Smiling Face with No Fill">
            <a:extLst>
              <a:ext uri="{FF2B5EF4-FFF2-40B4-BE49-F238E27FC236}">
                <a16:creationId xmlns:a16="http://schemas.microsoft.com/office/drawing/2014/main" id="{15EAB512-10A9-77CB-1F88-D5DD887095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29652" y="1859078"/>
            <a:ext cx="3821102" cy="3821102"/>
          </a:xfrm>
          <a:prstGeom prst="rect">
            <a:avLst/>
          </a:prstGeom>
          <a:ln>
            <a:noFill/>
          </a:ln>
        </p:spPr>
      </p:pic>
    </p:spTree>
    <p:extLst>
      <p:ext uri="{BB962C8B-B14F-4D97-AF65-F5344CB8AC3E}">
        <p14:creationId xmlns:p14="http://schemas.microsoft.com/office/powerpoint/2010/main" val="1420215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AB002D6-E6E5-E44A-AC03-D15859C4E474}">
  <we:reference id="wa200005566" version="3.0.0.2" store="en-US" storeType="OMEX"/>
  <we:alternateReferences>
    <we:reference id="wa200005566" version="3.0.0.2"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2013 - 2022 Theme</Template>
  <TotalTime>334</TotalTime>
  <Words>821</Words>
  <Application>Microsoft Macintosh PowerPoint</Application>
  <PresentationFormat>Widescreen</PresentationFormat>
  <Paragraphs>95</Paragraphs>
  <Slides>10</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Arial MT</vt:lpstr>
      <vt:lpstr>Calibri</vt:lpstr>
      <vt:lpstr>Calibri Light</vt:lpstr>
      <vt:lpstr>Times New Roman</vt:lpstr>
      <vt:lpstr>Office Theme</vt:lpstr>
      <vt:lpstr>YOUR SOLUTION IN FLOW CONTROL </vt:lpstr>
      <vt:lpstr>WHO WE ARE?</vt:lpstr>
      <vt:lpstr>WHERE WE ARE GOING ?</vt:lpstr>
      <vt:lpstr>WHY MS Tekhnomarket?</vt:lpstr>
      <vt:lpstr>OUR EUROPEAN MANUFACTURERS</vt:lpstr>
      <vt:lpstr>OUR QUALIFIED ASIAN MANUFACTURERS</vt:lpstr>
      <vt:lpstr>ADDITIONAL OIL &amp; GAS EQUIPMENT  </vt:lpstr>
      <vt:lpstr>REFERENCES &amp; AUTHORIZATIONS</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SOLUTION IN FLOW CONTROL </dc:title>
  <dc:creator>Мария Галингер</dc:creator>
  <cp:lastModifiedBy>Mariya G.</cp:lastModifiedBy>
  <cp:revision>34</cp:revision>
  <dcterms:created xsi:type="dcterms:W3CDTF">2024-06-01T00:02:46Z</dcterms:created>
  <dcterms:modified xsi:type="dcterms:W3CDTF">2026-07-21T05:57:50Z</dcterms:modified>
</cp:coreProperties>
</file>